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1" r:id="rId5"/>
  </p:sldMasterIdLst>
  <p:notesMasterIdLst>
    <p:notesMasterId r:id="rId34"/>
  </p:notesMasterIdLst>
  <p:handoutMasterIdLst>
    <p:handoutMasterId r:id="rId35"/>
  </p:handoutMasterIdLst>
  <p:sldIdLst>
    <p:sldId id="1396" r:id="rId6"/>
    <p:sldId id="1402" r:id="rId7"/>
    <p:sldId id="1405" r:id="rId8"/>
    <p:sldId id="1363" r:id="rId9"/>
    <p:sldId id="1372" r:id="rId10"/>
    <p:sldId id="1457" r:id="rId11"/>
    <p:sldId id="1403" r:id="rId12"/>
    <p:sldId id="1406" r:id="rId13"/>
    <p:sldId id="1407" r:id="rId14"/>
    <p:sldId id="1408" r:id="rId15"/>
    <p:sldId id="1404" r:id="rId16"/>
    <p:sldId id="1455" r:id="rId17"/>
    <p:sldId id="1456" r:id="rId18"/>
    <p:sldId id="1413" r:id="rId19"/>
    <p:sldId id="1409" r:id="rId20"/>
    <p:sldId id="1410" r:id="rId21"/>
    <p:sldId id="1414" r:id="rId22"/>
    <p:sldId id="1411" r:id="rId23"/>
    <p:sldId id="1452" r:id="rId24"/>
    <p:sldId id="1453" r:id="rId25"/>
    <p:sldId id="1454" r:id="rId26"/>
    <p:sldId id="1412" r:id="rId27"/>
    <p:sldId id="1415" r:id="rId28"/>
    <p:sldId id="1416" r:id="rId29"/>
    <p:sldId id="1451" r:id="rId30"/>
    <p:sldId id="1449" r:id="rId31"/>
    <p:sldId id="1450" r:id="rId32"/>
    <p:sldId id="1373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oss UG Summit 2018 Template" id="{A073DAE3-B461-442F-A3D3-6642BD875E45}">
          <p14:sldIdLst>
            <p14:sldId id="1396"/>
            <p14:sldId id="1402"/>
            <p14:sldId id="1405"/>
            <p14:sldId id="1363"/>
            <p14:sldId id="1372"/>
            <p14:sldId id="1457"/>
            <p14:sldId id="1403"/>
            <p14:sldId id="1406"/>
            <p14:sldId id="1407"/>
            <p14:sldId id="1408"/>
            <p14:sldId id="1404"/>
            <p14:sldId id="1455"/>
            <p14:sldId id="1456"/>
            <p14:sldId id="1413"/>
            <p14:sldId id="1409"/>
            <p14:sldId id="1410"/>
            <p14:sldId id="1414"/>
            <p14:sldId id="1411"/>
            <p14:sldId id="1452"/>
            <p14:sldId id="1453"/>
            <p14:sldId id="1454"/>
            <p14:sldId id="1412"/>
            <p14:sldId id="1415"/>
            <p14:sldId id="1416"/>
            <p14:sldId id="1451"/>
            <p14:sldId id="1449"/>
            <p14:sldId id="1450"/>
            <p14:sldId id="13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5C"/>
    <a:srgbClr val="001E60"/>
    <a:srgbClr val="E6E6E6"/>
    <a:srgbClr val="0095C8"/>
    <a:srgbClr val="E1B81C"/>
    <a:srgbClr val="E4002B"/>
    <a:srgbClr val="002060"/>
    <a:srgbClr val="84BD00"/>
    <a:srgbClr val="20BD00"/>
    <a:srgbClr val="27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75911" autoAdjust="0"/>
  </p:normalViewPr>
  <p:slideViewPr>
    <p:cSldViewPr>
      <p:cViewPr varScale="1">
        <p:scale>
          <a:sx n="85" d="100"/>
          <a:sy n="85" d="100"/>
        </p:scale>
        <p:origin x="12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30" d="100"/>
          <a:sy n="130" d="100"/>
        </p:scale>
        <p:origin x="2064" y="-1134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10/17/2018 4:11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issues, lessons learned, overall headaches and just the experience as a whole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CRMUG Summit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58EF5B-311B-4148-8831-2D28534D49CD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7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52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r>
              <a:rPr lang="en-US" dirty="0"/>
              <a:t>SQL can be shared amongst non-prod instances</a:t>
            </a:r>
          </a:p>
          <a:p>
            <a:r>
              <a:rPr lang="en-US" dirty="0"/>
              <a:t>SQL will need to be setup again for PROD; same with ADFS</a:t>
            </a:r>
          </a:p>
          <a:p>
            <a:r>
              <a:rPr lang="en-US" dirty="0"/>
              <a:t>Use VM snapshots regardless of VM type (</a:t>
            </a:r>
            <a:r>
              <a:rPr lang="en-US" dirty="0" err="1"/>
              <a:t>hyper-v</a:t>
            </a:r>
            <a:r>
              <a:rPr lang="en-US" dirty="0"/>
              <a:t>, VMware, whatever else)</a:t>
            </a:r>
          </a:p>
          <a:p>
            <a:r>
              <a:rPr lang="en-US" dirty="0"/>
              <a:t>In the plan have checkpoints to failback to if something goes wrong</a:t>
            </a:r>
          </a:p>
          <a:p>
            <a:r>
              <a:rPr lang="en-US" dirty="0"/>
              <a:t>Create a directory for each environment in a share somewhere to storage all scripts, data, configs like XML or JSON and install MSIs and EXEs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66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81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40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0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r>
              <a:rPr lang="en-US" dirty="0"/>
              <a:t>Show of hands: star trek, star trek the TNG, DS9, voyager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23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r>
              <a:rPr lang="en-US" dirty="0"/>
              <a:t>Structure your activities so you will checkpoints where you can have a fall back point if you run into an issue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54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r>
              <a:rPr lang="en-US" dirty="0"/>
              <a:t>Build can be on prem using the VHD image, upload to LCS, push to environment to update</a:t>
            </a:r>
          </a:p>
          <a:p>
            <a:endParaRPr lang="en-US" dirty="0"/>
          </a:p>
          <a:p>
            <a:r>
              <a:rPr lang="en-US" dirty="0"/>
              <a:t>8.1 coming out soon, no 8.0. Platform Update 15 only supported now for 7.3</a:t>
            </a:r>
          </a:p>
          <a:p>
            <a:endParaRPr lang="en-US" dirty="0"/>
          </a:p>
          <a:p>
            <a:r>
              <a:rPr lang="en-US" dirty="0"/>
              <a:t>Deletes most app, then re-installs them again with the new version.</a:t>
            </a:r>
          </a:p>
          <a:p>
            <a:endParaRPr lang="en-US" dirty="0"/>
          </a:p>
          <a:p>
            <a:r>
              <a:rPr lang="en-US" dirty="0"/>
              <a:t>http://www.atomicax.com/article/lbd-servicing-insights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05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2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TSA, MCA Connect, blog, twitter</a:t>
            </a:r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summit, 4</a:t>
            </a:r>
            <a:r>
              <a:rPr lang="en-US" baseline="30000" dirty="0"/>
              <a:t>th</a:t>
            </a:r>
            <a:r>
              <a:rPr lang="en-US" dirty="0"/>
              <a:t> summit presenting</a:t>
            </a:r>
          </a:p>
          <a:p>
            <a:r>
              <a:rPr lang="en-US" dirty="0"/>
              <a:t>9 years with end users, 1 year with MCA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C6B1E4-98EC-4312-8FF0-D36B8081355F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4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8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r>
              <a:rPr lang="en-US" dirty="0"/>
              <a:t>Build can be on prem using the VHD image, upload to LCS, push to environment to update</a:t>
            </a:r>
          </a:p>
          <a:p>
            <a:endParaRPr lang="en-US" dirty="0"/>
          </a:p>
          <a:p>
            <a:r>
              <a:rPr lang="en-US" dirty="0"/>
              <a:t>8.1 coming out soon, no 8.0. Platform Update 15 only supported now for 7.3</a:t>
            </a:r>
          </a:p>
          <a:p>
            <a:endParaRPr lang="en-US" dirty="0"/>
          </a:p>
          <a:p>
            <a:r>
              <a:rPr lang="en-US" dirty="0"/>
              <a:t>Deletes most app, then re-installs them again with the new version.</a:t>
            </a:r>
          </a:p>
          <a:p>
            <a:endParaRPr lang="en-US" dirty="0"/>
          </a:p>
          <a:p>
            <a:r>
              <a:rPr lang="en-US" dirty="0"/>
              <a:t>http://www.atomicax.com/article/lbd-servicing-insights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89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r>
              <a:rPr lang="en-US" dirty="0"/>
              <a:t>Fabric has new version every 3 months, support goes for 6 months for major release; Plan on a few upgrades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66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60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Signed: Not Trusted, have to verify each time or add to safe sites in IE / GPO. Easy to create</a:t>
            </a:r>
          </a:p>
          <a:p>
            <a:r>
              <a:rPr lang="en-US" dirty="0"/>
              <a:t>AD CS – good in domain, not sure about cross domain like site1.com and site2.com, additional setup required, outside vendors usage?</a:t>
            </a:r>
          </a:p>
          <a:p>
            <a:r>
              <a:rPr lang="en-US" dirty="0"/>
              <a:t>Issues – globally trusted, from known issuer, slight cost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81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53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50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8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755C18-E55A-414E-AC9F-199608F14225}" type="datetime8">
              <a:rPr lang="en-US" smtClean="0">
                <a:solidFill>
                  <a:prstClr val="black"/>
                </a:solidFill>
              </a:rPr>
              <a:t>10/17/2018 3:23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5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Prizes, make sure you have entered, will be at end</a:t>
            </a:r>
          </a:p>
          <a:p>
            <a:r>
              <a:rPr lang="en-US" dirty="0"/>
              <a:t>Show of hand: current AX version, 2009, 2012, D365, other</a:t>
            </a:r>
          </a:p>
          <a:p>
            <a:r>
              <a:rPr lang="en-US" dirty="0"/>
              <a:t>Show of hands: failed LBD implementations? Currently struggling? Just looking? Just want some info before selection?</a:t>
            </a:r>
          </a:p>
          <a:p>
            <a:r>
              <a:rPr lang="en-US" dirty="0"/>
              <a:t>Want to keep this an informal session so feel free to ask questions at any time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9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2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node? 5 node? 7 node? List out each node, by type with IP/DNS name</a:t>
            </a:r>
          </a:p>
          <a:p>
            <a:r>
              <a:rPr lang="en-US" dirty="0"/>
              <a:t>Document, document, document – AOS, ORCH, FR, BI nodes, DNA A records, domain and zone, service accounts</a:t>
            </a:r>
          </a:p>
          <a:p>
            <a:r>
              <a:rPr lang="en-US" dirty="0"/>
              <a:t>SQL, SQL </a:t>
            </a:r>
            <a:r>
              <a:rPr lang="en-US" dirty="0" err="1"/>
              <a:t>AlwaysOn</a:t>
            </a:r>
            <a:r>
              <a:rPr lang="en-US" dirty="0"/>
              <a:t>, SSIS, SSRS, service fabric cluster, ADFS, SMB 3.0 </a:t>
            </a:r>
            <a:r>
              <a:rPr lang="en-US" dirty="0" err="1"/>
              <a:t>fileshare</a:t>
            </a:r>
            <a:r>
              <a:rPr lang="en-US" dirty="0"/>
              <a:t>, encryption, LCS, code packages, </a:t>
            </a:r>
          </a:p>
          <a:p>
            <a:r>
              <a:rPr lang="en-US" dirty="0"/>
              <a:t>Make a plan, work the plan, checkpoint and waypoint as required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7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node? 5 node? 7 node? List out each node, by type with IP/DNS name</a:t>
            </a:r>
          </a:p>
          <a:p>
            <a:r>
              <a:rPr lang="en-US" dirty="0"/>
              <a:t>Document, document, document,</a:t>
            </a:r>
          </a:p>
          <a:p>
            <a:r>
              <a:rPr lang="en-US" dirty="0"/>
              <a:t>SQL, SQL </a:t>
            </a:r>
            <a:r>
              <a:rPr lang="en-US" dirty="0" err="1"/>
              <a:t>AlwaysOn</a:t>
            </a:r>
            <a:r>
              <a:rPr lang="en-US" dirty="0"/>
              <a:t>, SSIS, SSRS, service fabric cluster, ADFS, SMB 3.0 </a:t>
            </a:r>
            <a:r>
              <a:rPr lang="en-US" dirty="0" err="1"/>
              <a:t>fileshare</a:t>
            </a:r>
            <a:r>
              <a:rPr lang="en-US" dirty="0"/>
              <a:t>, encryption, LCS, code packages, </a:t>
            </a:r>
          </a:p>
          <a:p>
            <a:r>
              <a:rPr lang="en-US" dirty="0"/>
              <a:t>Make a plan, work the plan, checkpoint and waypoint as required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7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https://www.eventscribe.com/2018/Summit/fsPopup.asp?Mode=presInfo&amp;PresentationID=423748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2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2A3604C-CECE-4D09-A711-D0791298311C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4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https://docs.microsoft.com/en-us/dynamics365/unified-operations/dev-itpro/deployment/setup-deploy-on-premises-pu12</a:t>
            </a:r>
          </a:p>
          <a:p>
            <a:endParaRPr lang="en-US" dirty="0"/>
          </a:p>
          <a:p>
            <a:r>
              <a:rPr lang="en-US" dirty="0"/>
              <a:t>SNAC ODBC, .NET frameworks, SSMS</a:t>
            </a:r>
          </a:p>
          <a:p>
            <a:r>
              <a:rPr lang="en-US" dirty="0"/>
              <a:t>Need AAD for LCS, LCS is still used for orchestration; LCS handles deployments and overall management of all environments on prem. Azure required for cloud hosted environments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CRMUG Summit EMEA 2017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556E838-DEE2-42EF-A6FF-195B0612DDBE}" type="datetime8">
              <a:rPr lang="en-US" smtClean="0"/>
              <a:t>10/17/2018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7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8" y="2582862"/>
            <a:ext cx="5486310" cy="1982081"/>
          </a:xfrm>
        </p:spPr>
        <p:txBody>
          <a:bodyPr wrap="square">
            <a:spAutoFit/>
          </a:bodyPr>
          <a:lstStyle>
            <a:lvl1pPr marL="457200" indent="-457200">
              <a:spcBef>
                <a:spcPts val="122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640871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874066" indent="-342900"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985334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166708" indent="-2857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2728" y="2582862"/>
            <a:ext cx="4571820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2931" y="2582862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26098" y="2582862"/>
            <a:ext cx="5038105" cy="1982081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11889564" cy="9175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>
            <a:extLst>
              <a:ext uri="{FF2B5EF4-FFF2-40B4-BE49-F238E27FC236}">
                <a16:creationId xmlns:a16="http://schemas.microsoft.com/office/drawing/2014/main" id="{13EA8E9C-D419-4715-8895-4B575D5DA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11889564" cy="9175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99213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8" y="16684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411662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9932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6949424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E096CF3-F9E2-4B9B-A9C7-69EE71DAB5D8}"/>
              </a:ext>
            </a:extLst>
          </p:cNvPr>
          <p:cNvSpPr txBox="1">
            <a:spLocks/>
          </p:cNvSpPr>
          <p:nvPr/>
        </p:nvSpPr>
        <p:spPr bwMode="ltGray">
          <a:xfrm>
            <a:off x="6739153" y="0"/>
            <a:ext cx="5697323" cy="6992587"/>
          </a:xfrm>
          <a:custGeom>
            <a:avLst/>
            <a:gdLst>
              <a:gd name="connsiteX0" fmla="*/ 1552899 w 5697323"/>
              <a:gd name="connsiteY0" fmla="*/ 0 h 6992587"/>
              <a:gd name="connsiteX1" fmla="*/ 5697323 w 5697323"/>
              <a:gd name="connsiteY1" fmla="*/ 0 h 6992587"/>
              <a:gd name="connsiteX2" fmla="*/ 5697323 w 5697323"/>
              <a:gd name="connsiteY2" fmla="*/ 6992587 h 6992587"/>
              <a:gd name="connsiteX3" fmla="*/ 0 w 5697323"/>
              <a:gd name="connsiteY3" fmla="*/ 6992587 h 6992587"/>
              <a:gd name="connsiteX4" fmla="*/ 1552899 w 5697323"/>
              <a:gd name="connsiteY4" fmla="*/ 0 h 69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7323" h="6992587">
                <a:moveTo>
                  <a:pt x="1552899" y="0"/>
                </a:moveTo>
                <a:lnTo>
                  <a:pt x="5697323" y="0"/>
                </a:lnTo>
                <a:lnTo>
                  <a:pt x="5697323" y="6992587"/>
                </a:lnTo>
                <a:lnTo>
                  <a:pt x="0" y="6992587"/>
                </a:lnTo>
                <a:lnTo>
                  <a:pt x="15528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lIns="146304" tIns="548640" rIns="146304" bIns="91440" rtlCol="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kern="1200" cap="none" spc="0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775" y="754062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grpSp>
        <p:nvGrpSpPr>
          <p:cNvPr id="62" name="Group 4"/>
          <p:cNvGrpSpPr>
            <a:grpSpLocks noChangeAspect="1"/>
          </p:cNvGrpSpPr>
          <p:nvPr userDrawn="1"/>
        </p:nvGrpSpPr>
        <p:grpSpPr bwMode="auto">
          <a:xfrm>
            <a:off x="10430371" y="6356152"/>
            <a:ext cx="1536419" cy="351585"/>
            <a:chOff x="1850" y="1730"/>
            <a:chExt cx="4134" cy="946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850" y="1730"/>
              <a:ext cx="4134" cy="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/>
            <p:cNvSpPr>
              <a:spLocks/>
            </p:cNvSpPr>
            <p:nvPr userDrawn="1"/>
          </p:nvSpPr>
          <p:spPr bwMode="auto">
            <a:xfrm>
              <a:off x="2721" y="1747"/>
              <a:ext cx="633" cy="748"/>
            </a:xfrm>
            <a:custGeom>
              <a:avLst/>
              <a:gdLst>
                <a:gd name="T0" fmla="*/ 0 w 332"/>
                <a:gd name="T1" fmla="*/ 291 h 389"/>
                <a:gd name="T2" fmla="*/ 52 w 332"/>
                <a:gd name="T3" fmla="*/ 235 h 389"/>
                <a:gd name="T4" fmla="*/ 101 w 332"/>
                <a:gd name="T5" fmla="*/ 282 h 389"/>
                <a:gd name="T6" fmla="*/ 81 w 332"/>
                <a:gd name="T7" fmla="*/ 322 h 389"/>
                <a:gd name="T8" fmla="*/ 190 w 332"/>
                <a:gd name="T9" fmla="*/ 310 h 389"/>
                <a:gd name="T10" fmla="*/ 133 w 332"/>
                <a:gd name="T11" fmla="*/ 224 h 389"/>
                <a:gd name="T12" fmla="*/ 51 w 332"/>
                <a:gd name="T13" fmla="*/ 120 h 389"/>
                <a:gd name="T14" fmla="*/ 199 w 332"/>
                <a:gd name="T15" fmla="*/ 0 h 389"/>
                <a:gd name="T16" fmla="*/ 332 w 332"/>
                <a:gd name="T17" fmla="*/ 92 h 389"/>
                <a:gd name="T18" fmla="*/ 283 w 332"/>
                <a:gd name="T19" fmla="*/ 146 h 389"/>
                <a:gd name="T20" fmla="*/ 234 w 332"/>
                <a:gd name="T21" fmla="*/ 101 h 389"/>
                <a:gd name="T22" fmla="*/ 238 w 332"/>
                <a:gd name="T23" fmla="*/ 83 h 389"/>
                <a:gd name="T24" fmla="*/ 135 w 332"/>
                <a:gd name="T25" fmla="*/ 90 h 389"/>
                <a:gd name="T26" fmla="*/ 211 w 332"/>
                <a:gd name="T27" fmla="*/ 162 h 389"/>
                <a:gd name="T28" fmla="*/ 298 w 332"/>
                <a:gd name="T29" fmla="*/ 274 h 389"/>
                <a:gd name="T30" fmla="*/ 145 w 332"/>
                <a:gd name="T31" fmla="*/ 389 h 389"/>
                <a:gd name="T32" fmla="*/ 0 w 332"/>
                <a:gd name="T33" fmla="*/ 29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9">
                  <a:moveTo>
                    <a:pt x="0" y="291"/>
                  </a:moveTo>
                  <a:cubicBezTo>
                    <a:pt x="0" y="258"/>
                    <a:pt x="22" y="235"/>
                    <a:pt x="52" y="235"/>
                  </a:cubicBezTo>
                  <a:cubicBezTo>
                    <a:pt x="82" y="235"/>
                    <a:pt x="100" y="258"/>
                    <a:pt x="101" y="282"/>
                  </a:cubicBezTo>
                  <a:cubicBezTo>
                    <a:pt x="102" y="308"/>
                    <a:pt x="84" y="316"/>
                    <a:pt x="81" y="322"/>
                  </a:cubicBezTo>
                  <a:cubicBezTo>
                    <a:pt x="92" y="344"/>
                    <a:pt x="166" y="372"/>
                    <a:pt x="190" y="310"/>
                  </a:cubicBezTo>
                  <a:cubicBezTo>
                    <a:pt x="206" y="268"/>
                    <a:pt x="179" y="248"/>
                    <a:pt x="133" y="224"/>
                  </a:cubicBezTo>
                  <a:cubicBezTo>
                    <a:pt x="83" y="199"/>
                    <a:pt x="51" y="168"/>
                    <a:pt x="51" y="120"/>
                  </a:cubicBezTo>
                  <a:cubicBezTo>
                    <a:pt x="51" y="46"/>
                    <a:pt x="109" y="0"/>
                    <a:pt x="199" y="0"/>
                  </a:cubicBezTo>
                  <a:cubicBezTo>
                    <a:pt x="286" y="0"/>
                    <a:pt x="332" y="49"/>
                    <a:pt x="332" y="92"/>
                  </a:cubicBezTo>
                  <a:cubicBezTo>
                    <a:pt x="332" y="125"/>
                    <a:pt x="311" y="146"/>
                    <a:pt x="283" y="146"/>
                  </a:cubicBezTo>
                  <a:cubicBezTo>
                    <a:pt x="254" y="146"/>
                    <a:pt x="234" y="126"/>
                    <a:pt x="234" y="101"/>
                  </a:cubicBezTo>
                  <a:cubicBezTo>
                    <a:pt x="234" y="95"/>
                    <a:pt x="235" y="88"/>
                    <a:pt x="238" y="83"/>
                  </a:cubicBezTo>
                  <a:cubicBezTo>
                    <a:pt x="263" y="34"/>
                    <a:pt x="143" y="0"/>
                    <a:pt x="135" y="90"/>
                  </a:cubicBezTo>
                  <a:cubicBezTo>
                    <a:pt x="133" y="123"/>
                    <a:pt x="166" y="138"/>
                    <a:pt x="211" y="162"/>
                  </a:cubicBezTo>
                  <a:cubicBezTo>
                    <a:pt x="265" y="191"/>
                    <a:pt x="298" y="222"/>
                    <a:pt x="298" y="274"/>
                  </a:cubicBezTo>
                  <a:cubicBezTo>
                    <a:pt x="298" y="341"/>
                    <a:pt x="242" y="389"/>
                    <a:pt x="145" y="389"/>
                  </a:cubicBezTo>
                  <a:cubicBezTo>
                    <a:pt x="63" y="389"/>
                    <a:pt x="0" y="351"/>
                    <a:pt x="0" y="2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/>
            <p:cNvSpPr>
              <a:spLocks/>
            </p:cNvSpPr>
            <p:nvPr userDrawn="1"/>
          </p:nvSpPr>
          <p:spPr bwMode="auto">
            <a:xfrm>
              <a:off x="3302" y="1982"/>
              <a:ext cx="542" cy="507"/>
            </a:xfrm>
            <a:custGeom>
              <a:avLst/>
              <a:gdLst>
                <a:gd name="T0" fmla="*/ 42 w 284"/>
                <a:gd name="T1" fmla="*/ 0 h 264"/>
                <a:gd name="T2" fmla="*/ 130 w 284"/>
                <a:gd name="T3" fmla="*/ 0 h 264"/>
                <a:gd name="T4" fmla="*/ 94 w 284"/>
                <a:gd name="T5" fmla="*/ 151 h 264"/>
                <a:gd name="T6" fmla="*/ 91 w 284"/>
                <a:gd name="T7" fmla="*/ 172 h 264"/>
                <a:gd name="T8" fmla="*/ 114 w 284"/>
                <a:gd name="T9" fmla="*/ 196 h 264"/>
                <a:gd name="T10" fmla="*/ 157 w 284"/>
                <a:gd name="T11" fmla="*/ 146 h 264"/>
                <a:gd name="T12" fmla="*/ 193 w 284"/>
                <a:gd name="T13" fmla="*/ 0 h 264"/>
                <a:gd name="T14" fmla="*/ 284 w 284"/>
                <a:gd name="T15" fmla="*/ 0 h 264"/>
                <a:gd name="T16" fmla="*/ 242 w 284"/>
                <a:gd name="T17" fmla="*/ 178 h 264"/>
                <a:gd name="T18" fmla="*/ 220 w 284"/>
                <a:gd name="T19" fmla="*/ 264 h 264"/>
                <a:gd name="T20" fmla="*/ 149 w 284"/>
                <a:gd name="T21" fmla="*/ 207 h 264"/>
                <a:gd name="T22" fmla="*/ 64 w 284"/>
                <a:gd name="T23" fmla="*/ 264 h 264"/>
                <a:gd name="T24" fmla="*/ 0 w 284"/>
                <a:gd name="T25" fmla="*/ 198 h 264"/>
                <a:gd name="T26" fmla="*/ 6 w 284"/>
                <a:gd name="T27" fmla="*/ 155 h 264"/>
                <a:gd name="T28" fmla="*/ 26 w 284"/>
                <a:gd name="T29" fmla="*/ 6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4" h="264">
                  <a:moveTo>
                    <a:pt x="42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92" y="158"/>
                    <a:pt x="91" y="164"/>
                    <a:pt x="91" y="172"/>
                  </a:cubicBezTo>
                  <a:cubicBezTo>
                    <a:pt x="91" y="186"/>
                    <a:pt x="98" y="196"/>
                    <a:pt x="114" y="196"/>
                  </a:cubicBezTo>
                  <a:cubicBezTo>
                    <a:pt x="136" y="196"/>
                    <a:pt x="149" y="179"/>
                    <a:pt x="157" y="146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2" y="178"/>
                    <a:pt x="242" y="178"/>
                    <a:pt x="242" y="178"/>
                  </a:cubicBezTo>
                  <a:cubicBezTo>
                    <a:pt x="239" y="189"/>
                    <a:pt x="220" y="264"/>
                    <a:pt x="220" y="264"/>
                  </a:cubicBezTo>
                  <a:cubicBezTo>
                    <a:pt x="182" y="264"/>
                    <a:pt x="155" y="246"/>
                    <a:pt x="149" y="207"/>
                  </a:cubicBezTo>
                  <a:cubicBezTo>
                    <a:pt x="133" y="235"/>
                    <a:pt x="102" y="264"/>
                    <a:pt x="64" y="264"/>
                  </a:cubicBezTo>
                  <a:cubicBezTo>
                    <a:pt x="26" y="264"/>
                    <a:pt x="0" y="239"/>
                    <a:pt x="0" y="198"/>
                  </a:cubicBezTo>
                  <a:cubicBezTo>
                    <a:pt x="0" y="186"/>
                    <a:pt x="1" y="173"/>
                    <a:pt x="6" y="155"/>
                  </a:cubicBezTo>
                  <a:cubicBezTo>
                    <a:pt x="26" y="68"/>
                    <a:pt x="26" y="68"/>
                    <a:pt x="26" y="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"/>
            <p:cNvSpPr>
              <a:spLocks/>
            </p:cNvSpPr>
            <p:nvPr userDrawn="1"/>
          </p:nvSpPr>
          <p:spPr bwMode="auto">
            <a:xfrm>
              <a:off x="3754" y="1978"/>
              <a:ext cx="827" cy="515"/>
            </a:xfrm>
            <a:custGeom>
              <a:avLst/>
              <a:gdLst>
                <a:gd name="T0" fmla="*/ 316 w 434"/>
                <a:gd name="T1" fmla="*/ 206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4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2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59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19 h 268"/>
                <a:gd name="T46" fmla="*/ 410 w 434"/>
                <a:gd name="T47" fmla="*/ 185 h 268"/>
                <a:gd name="T48" fmla="*/ 389 w 434"/>
                <a:gd name="T49" fmla="*/ 268 h 268"/>
                <a:gd name="T50" fmla="*/ 316 w 434"/>
                <a:gd name="T51" fmla="*/ 20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6"/>
                  </a:moveTo>
                  <a:cubicBezTo>
                    <a:pt x="316" y="196"/>
                    <a:pt x="318" y="185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8" y="107"/>
                    <a:pt x="340" y="100"/>
                    <a:pt x="340" y="94"/>
                  </a:cubicBezTo>
                  <a:cubicBezTo>
                    <a:pt x="340" y="76"/>
                    <a:pt x="329" y="68"/>
                    <a:pt x="316" y="68"/>
                  </a:cubicBezTo>
                  <a:cubicBezTo>
                    <a:pt x="299" y="68"/>
                    <a:pt x="286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59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3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19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9" y="268"/>
                    <a:pt x="389" y="268"/>
                  </a:cubicBezTo>
                  <a:cubicBezTo>
                    <a:pt x="342" y="268"/>
                    <a:pt x="316" y="244"/>
                    <a:pt x="316" y="2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/>
            <p:cNvSpPr>
              <a:spLocks noEditPoints="1"/>
            </p:cNvSpPr>
            <p:nvPr userDrawn="1"/>
          </p:nvSpPr>
          <p:spPr bwMode="auto">
            <a:xfrm>
              <a:off x="5351" y="1732"/>
              <a:ext cx="294" cy="779"/>
            </a:xfrm>
            <a:custGeom>
              <a:avLst/>
              <a:gdLst>
                <a:gd name="T0" fmla="*/ 0 w 154"/>
                <a:gd name="T1" fmla="*/ 343 h 405"/>
                <a:gd name="T2" fmla="*/ 5 w 154"/>
                <a:gd name="T3" fmla="*/ 306 h 405"/>
                <a:gd name="T4" fmla="*/ 27 w 154"/>
                <a:gd name="T5" fmla="*/ 209 h 405"/>
                <a:gd name="T6" fmla="*/ 44 w 154"/>
                <a:gd name="T7" fmla="*/ 142 h 405"/>
                <a:gd name="T8" fmla="*/ 136 w 154"/>
                <a:gd name="T9" fmla="*/ 142 h 405"/>
                <a:gd name="T10" fmla="*/ 94 w 154"/>
                <a:gd name="T11" fmla="*/ 319 h 405"/>
                <a:gd name="T12" fmla="*/ 73 w 154"/>
                <a:gd name="T13" fmla="*/ 405 h 405"/>
                <a:gd name="T14" fmla="*/ 0 w 154"/>
                <a:gd name="T15" fmla="*/ 343 h 405"/>
                <a:gd name="T16" fmla="*/ 41 w 154"/>
                <a:gd name="T17" fmla="*/ 55 h 405"/>
                <a:gd name="T18" fmla="*/ 98 w 154"/>
                <a:gd name="T19" fmla="*/ 0 h 405"/>
                <a:gd name="T20" fmla="*/ 154 w 154"/>
                <a:gd name="T21" fmla="*/ 55 h 405"/>
                <a:gd name="T22" fmla="*/ 98 w 154"/>
                <a:gd name="T23" fmla="*/ 110 h 405"/>
                <a:gd name="T24" fmla="*/ 41 w 154"/>
                <a:gd name="T25" fmla="*/ 5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405">
                  <a:moveTo>
                    <a:pt x="0" y="343"/>
                  </a:moveTo>
                  <a:cubicBezTo>
                    <a:pt x="0" y="333"/>
                    <a:pt x="1" y="323"/>
                    <a:pt x="5" y="306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94" y="319"/>
                    <a:pt x="94" y="319"/>
                    <a:pt x="94" y="319"/>
                  </a:cubicBezTo>
                  <a:cubicBezTo>
                    <a:pt x="91" y="330"/>
                    <a:pt x="73" y="405"/>
                    <a:pt x="73" y="405"/>
                  </a:cubicBezTo>
                  <a:cubicBezTo>
                    <a:pt x="25" y="405"/>
                    <a:pt x="0" y="382"/>
                    <a:pt x="0" y="343"/>
                  </a:cubicBezTo>
                  <a:moveTo>
                    <a:pt x="41" y="55"/>
                  </a:moveTo>
                  <a:cubicBezTo>
                    <a:pt x="41" y="24"/>
                    <a:pt x="66" y="0"/>
                    <a:pt x="98" y="0"/>
                  </a:cubicBezTo>
                  <a:cubicBezTo>
                    <a:pt x="130" y="0"/>
                    <a:pt x="154" y="24"/>
                    <a:pt x="154" y="55"/>
                  </a:cubicBezTo>
                  <a:cubicBezTo>
                    <a:pt x="154" y="86"/>
                    <a:pt x="130" y="110"/>
                    <a:pt x="98" y="110"/>
                  </a:cubicBezTo>
                  <a:cubicBezTo>
                    <a:pt x="66" y="110"/>
                    <a:pt x="41" y="86"/>
                    <a:pt x="41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"/>
            <p:cNvSpPr>
              <a:spLocks/>
            </p:cNvSpPr>
            <p:nvPr userDrawn="1"/>
          </p:nvSpPr>
          <p:spPr bwMode="auto">
            <a:xfrm>
              <a:off x="5572" y="1855"/>
              <a:ext cx="414" cy="663"/>
            </a:xfrm>
            <a:custGeom>
              <a:avLst/>
              <a:gdLst>
                <a:gd name="T0" fmla="*/ 87 w 217"/>
                <a:gd name="T1" fmla="*/ 345 h 345"/>
                <a:gd name="T2" fmla="*/ 14 w 217"/>
                <a:gd name="T3" fmla="*/ 281 h 345"/>
                <a:gd name="T4" fmla="*/ 20 w 217"/>
                <a:gd name="T5" fmla="*/ 240 h 345"/>
                <a:gd name="T6" fmla="*/ 42 w 217"/>
                <a:gd name="T7" fmla="*/ 149 h 345"/>
                <a:gd name="T8" fmla="*/ 0 w 217"/>
                <a:gd name="T9" fmla="*/ 149 h 345"/>
                <a:gd name="T10" fmla="*/ 16 w 217"/>
                <a:gd name="T11" fmla="*/ 78 h 345"/>
                <a:gd name="T12" fmla="*/ 58 w 217"/>
                <a:gd name="T13" fmla="*/ 77 h 345"/>
                <a:gd name="T14" fmla="*/ 70 w 217"/>
                <a:gd name="T15" fmla="*/ 33 h 345"/>
                <a:gd name="T16" fmla="*/ 166 w 217"/>
                <a:gd name="T17" fmla="*/ 0 h 345"/>
                <a:gd name="T18" fmla="*/ 147 w 217"/>
                <a:gd name="T19" fmla="*/ 81 h 345"/>
                <a:gd name="T20" fmla="*/ 217 w 217"/>
                <a:gd name="T21" fmla="*/ 81 h 345"/>
                <a:gd name="T22" fmla="*/ 201 w 217"/>
                <a:gd name="T23" fmla="*/ 149 h 345"/>
                <a:gd name="T24" fmla="*/ 130 w 217"/>
                <a:gd name="T25" fmla="*/ 149 h 345"/>
                <a:gd name="T26" fmla="*/ 111 w 217"/>
                <a:gd name="T27" fmla="*/ 229 h 345"/>
                <a:gd name="T28" fmla="*/ 87 w 217"/>
                <a:gd name="T2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345">
                  <a:moveTo>
                    <a:pt x="87" y="345"/>
                  </a:moveTo>
                  <a:cubicBezTo>
                    <a:pt x="45" y="345"/>
                    <a:pt x="14" y="325"/>
                    <a:pt x="14" y="281"/>
                  </a:cubicBezTo>
                  <a:cubicBezTo>
                    <a:pt x="14" y="271"/>
                    <a:pt x="16" y="259"/>
                    <a:pt x="20" y="240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217" y="81"/>
                    <a:pt x="217" y="81"/>
                    <a:pt x="217" y="81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11" y="229"/>
                    <a:pt x="111" y="229"/>
                    <a:pt x="111" y="229"/>
                  </a:cubicBezTo>
                  <a:cubicBezTo>
                    <a:pt x="107" y="244"/>
                    <a:pt x="87" y="345"/>
                    <a:pt x="87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"/>
            <p:cNvSpPr>
              <a:spLocks/>
            </p:cNvSpPr>
            <p:nvPr userDrawn="1"/>
          </p:nvSpPr>
          <p:spPr bwMode="auto">
            <a:xfrm>
              <a:off x="4528" y="1986"/>
              <a:ext cx="827" cy="515"/>
            </a:xfrm>
            <a:custGeom>
              <a:avLst/>
              <a:gdLst>
                <a:gd name="T0" fmla="*/ 316 w 434"/>
                <a:gd name="T1" fmla="*/ 206 h 268"/>
                <a:gd name="T2" fmla="*/ 322 w 434"/>
                <a:gd name="T3" fmla="*/ 169 h 268"/>
                <a:gd name="T4" fmla="*/ 336 w 434"/>
                <a:gd name="T5" fmla="*/ 117 h 268"/>
                <a:gd name="T6" fmla="*/ 340 w 434"/>
                <a:gd name="T7" fmla="*/ 95 h 268"/>
                <a:gd name="T8" fmla="*/ 316 w 434"/>
                <a:gd name="T9" fmla="*/ 68 h 268"/>
                <a:gd name="T10" fmla="*/ 278 w 434"/>
                <a:gd name="T11" fmla="*/ 115 h 268"/>
                <a:gd name="T12" fmla="*/ 243 w 434"/>
                <a:gd name="T13" fmla="*/ 263 h 268"/>
                <a:gd name="T14" fmla="*/ 152 w 434"/>
                <a:gd name="T15" fmla="*/ 263 h 268"/>
                <a:gd name="T16" fmla="*/ 187 w 434"/>
                <a:gd name="T17" fmla="*/ 117 h 268"/>
                <a:gd name="T18" fmla="*/ 191 w 434"/>
                <a:gd name="T19" fmla="*/ 94 h 268"/>
                <a:gd name="T20" fmla="*/ 167 w 434"/>
                <a:gd name="T21" fmla="*/ 68 h 268"/>
                <a:gd name="T22" fmla="*/ 127 w 434"/>
                <a:gd name="T23" fmla="*/ 114 h 268"/>
                <a:gd name="T24" fmla="*/ 91 w 434"/>
                <a:gd name="T25" fmla="*/ 263 h 268"/>
                <a:gd name="T26" fmla="*/ 0 w 434"/>
                <a:gd name="T27" fmla="*/ 263 h 268"/>
                <a:gd name="T28" fmla="*/ 45 w 434"/>
                <a:gd name="T29" fmla="*/ 73 h 268"/>
                <a:gd name="T30" fmla="*/ 61 w 434"/>
                <a:gd name="T31" fmla="*/ 5 h 268"/>
                <a:gd name="T32" fmla="*/ 144 w 434"/>
                <a:gd name="T33" fmla="*/ 5 h 268"/>
                <a:gd name="T34" fmla="*/ 131 w 434"/>
                <a:gd name="T35" fmla="*/ 62 h 268"/>
                <a:gd name="T36" fmla="*/ 217 w 434"/>
                <a:gd name="T37" fmla="*/ 0 h 268"/>
                <a:gd name="T38" fmla="*/ 283 w 434"/>
                <a:gd name="T39" fmla="*/ 60 h 268"/>
                <a:gd name="T40" fmla="*/ 368 w 434"/>
                <a:gd name="T41" fmla="*/ 0 h 268"/>
                <a:gd name="T42" fmla="*/ 434 w 434"/>
                <a:gd name="T43" fmla="*/ 74 h 268"/>
                <a:gd name="T44" fmla="*/ 427 w 434"/>
                <a:gd name="T45" fmla="*/ 119 h 268"/>
                <a:gd name="T46" fmla="*/ 410 w 434"/>
                <a:gd name="T47" fmla="*/ 185 h 268"/>
                <a:gd name="T48" fmla="*/ 386 w 434"/>
                <a:gd name="T49" fmla="*/ 268 h 268"/>
                <a:gd name="T50" fmla="*/ 316 w 434"/>
                <a:gd name="T51" fmla="*/ 20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4" h="268">
                  <a:moveTo>
                    <a:pt x="316" y="206"/>
                  </a:moveTo>
                  <a:cubicBezTo>
                    <a:pt x="316" y="196"/>
                    <a:pt x="318" y="186"/>
                    <a:pt x="322" y="169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39" y="108"/>
                    <a:pt x="340" y="100"/>
                    <a:pt x="340" y="95"/>
                  </a:cubicBezTo>
                  <a:cubicBezTo>
                    <a:pt x="340" y="76"/>
                    <a:pt x="330" y="68"/>
                    <a:pt x="316" y="68"/>
                  </a:cubicBezTo>
                  <a:cubicBezTo>
                    <a:pt x="300" y="68"/>
                    <a:pt x="287" y="82"/>
                    <a:pt x="278" y="115"/>
                  </a:cubicBezTo>
                  <a:cubicBezTo>
                    <a:pt x="243" y="263"/>
                    <a:pt x="243" y="263"/>
                    <a:pt x="243" y="263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8"/>
                    <a:pt x="191" y="101"/>
                    <a:pt x="191" y="94"/>
                  </a:cubicBezTo>
                  <a:cubicBezTo>
                    <a:pt x="191" y="77"/>
                    <a:pt x="181" y="68"/>
                    <a:pt x="167" y="68"/>
                  </a:cubicBezTo>
                  <a:cubicBezTo>
                    <a:pt x="150" y="68"/>
                    <a:pt x="135" y="82"/>
                    <a:pt x="127" y="11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51" y="25"/>
                    <a:pt x="184" y="0"/>
                    <a:pt x="217" y="0"/>
                  </a:cubicBezTo>
                  <a:cubicBezTo>
                    <a:pt x="250" y="0"/>
                    <a:pt x="277" y="21"/>
                    <a:pt x="283" y="60"/>
                  </a:cubicBezTo>
                  <a:cubicBezTo>
                    <a:pt x="306" y="20"/>
                    <a:pt x="337" y="0"/>
                    <a:pt x="368" y="0"/>
                  </a:cubicBezTo>
                  <a:cubicBezTo>
                    <a:pt x="404" y="0"/>
                    <a:pt x="434" y="25"/>
                    <a:pt x="434" y="74"/>
                  </a:cubicBezTo>
                  <a:cubicBezTo>
                    <a:pt x="434" y="87"/>
                    <a:pt x="431" y="104"/>
                    <a:pt x="427" y="119"/>
                  </a:cubicBezTo>
                  <a:cubicBezTo>
                    <a:pt x="410" y="185"/>
                    <a:pt x="410" y="185"/>
                    <a:pt x="410" y="185"/>
                  </a:cubicBezTo>
                  <a:cubicBezTo>
                    <a:pt x="408" y="195"/>
                    <a:pt x="386" y="268"/>
                    <a:pt x="386" y="268"/>
                  </a:cubicBezTo>
                  <a:cubicBezTo>
                    <a:pt x="338" y="268"/>
                    <a:pt x="316" y="244"/>
                    <a:pt x="316" y="2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"/>
            <p:cNvSpPr>
              <a:spLocks/>
            </p:cNvSpPr>
            <p:nvPr userDrawn="1"/>
          </p:nvSpPr>
          <p:spPr bwMode="auto">
            <a:xfrm>
              <a:off x="3394" y="1761"/>
              <a:ext cx="181" cy="177"/>
            </a:xfrm>
            <a:custGeom>
              <a:avLst/>
              <a:gdLst>
                <a:gd name="T0" fmla="*/ 36 w 181"/>
                <a:gd name="T1" fmla="*/ 25 h 177"/>
                <a:gd name="T2" fmla="*/ 36 w 181"/>
                <a:gd name="T3" fmla="*/ 163 h 177"/>
                <a:gd name="T4" fmla="*/ 61 w 181"/>
                <a:gd name="T5" fmla="*/ 163 h 177"/>
                <a:gd name="T6" fmla="*/ 61 w 181"/>
                <a:gd name="T7" fmla="*/ 177 h 177"/>
                <a:gd name="T8" fmla="*/ 0 w 181"/>
                <a:gd name="T9" fmla="*/ 177 h 177"/>
                <a:gd name="T10" fmla="*/ 0 w 181"/>
                <a:gd name="T11" fmla="*/ 163 h 177"/>
                <a:gd name="T12" fmla="*/ 23 w 181"/>
                <a:gd name="T13" fmla="*/ 163 h 177"/>
                <a:gd name="T14" fmla="*/ 23 w 181"/>
                <a:gd name="T15" fmla="*/ 13 h 177"/>
                <a:gd name="T16" fmla="*/ 0 w 181"/>
                <a:gd name="T17" fmla="*/ 13 h 177"/>
                <a:gd name="T18" fmla="*/ 0 w 181"/>
                <a:gd name="T19" fmla="*/ 0 h 177"/>
                <a:gd name="T20" fmla="*/ 36 w 181"/>
                <a:gd name="T21" fmla="*/ 0 h 177"/>
                <a:gd name="T22" fmla="*/ 145 w 181"/>
                <a:gd name="T23" fmla="*/ 144 h 177"/>
                <a:gd name="T24" fmla="*/ 145 w 181"/>
                <a:gd name="T25" fmla="*/ 13 h 177"/>
                <a:gd name="T26" fmla="*/ 120 w 181"/>
                <a:gd name="T27" fmla="*/ 13 h 177"/>
                <a:gd name="T28" fmla="*/ 120 w 181"/>
                <a:gd name="T29" fmla="*/ 0 h 177"/>
                <a:gd name="T30" fmla="*/ 181 w 181"/>
                <a:gd name="T31" fmla="*/ 0 h 177"/>
                <a:gd name="T32" fmla="*/ 181 w 181"/>
                <a:gd name="T33" fmla="*/ 13 h 177"/>
                <a:gd name="T34" fmla="*/ 158 w 181"/>
                <a:gd name="T35" fmla="*/ 13 h 177"/>
                <a:gd name="T36" fmla="*/ 158 w 181"/>
                <a:gd name="T37" fmla="*/ 177 h 177"/>
                <a:gd name="T38" fmla="*/ 150 w 181"/>
                <a:gd name="T39" fmla="*/ 177 h 177"/>
                <a:gd name="T40" fmla="*/ 36 w 181"/>
                <a:gd name="T41" fmla="*/ 2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177">
                  <a:moveTo>
                    <a:pt x="36" y="25"/>
                  </a:moveTo>
                  <a:lnTo>
                    <a:pt x="36" y="163"/>
                  </a:lnTo>
                  <a:lnTo>
                    <a:pt x="61" y="163"/>
                  </a:lnTo>
                  <a:lnTo>
                    <a:pt x="61" y="177"/>
                  </a:lnTo>
                  <a:lnTo>
                    <a:pt x="0" y="177"/>
                  </a:lnTo>
                  <a:lnTo>
                    <a:pt x="0" y="163"/>
                  </a:lnTo>
                  <a:lnTo>
                    <a:pt x="23" y="163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145" y="144"/>
                  </a:lnTo>
                  <a:lnTo>
                    <a:pt x="145" y="13"/>
                  </a:lnTo>
                  <a:lnTo>
                    <a:pt x="120" y="13"/>
                  </a:lnTo>
                  <a:lnTo>
                    <a:pt x="120" y="0"/>
                  </a:lnTo>
                  <a:lnTo>
                    <a:pt x="181" y="0"/>
                  </a:lnTo>
                  <a:lnTo>
                    <a:pt x="181" y="13"/>
                  </a:lnTo>
                  <a:lnTo>
                    <a:pt x="158" y="13"/>
                  </a:lnTo>
                  <a:lnTo>
                    <a:pt x="158" y="177"/>
                  </a:lnTo>
                  <a:lnTo>
                    <a:pt x="150" y="177"/>
                  </a:lnTo>
                  <a:lnTo>
                    <a:pt x="36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/>
            <p:cNvSpPr>
              <a:spLocks/>
            </p:cNvSpPr>
            <p:nvPr userDrawn="1"/>
          </p:nvSpPr>
          <p:spPr bwMode="auto">
            <a:xfrm>
              <a:off x="3394" y="1761"/>
              <a:ext cx="181" cy="177"/>
            </a:xfrm>
            <a:custGeom>
              <a:avLst/>
              <a:gdLst>
                <a:gd name="T0" fmla="*/ 36 w 181"/>
                <a:gd name="T1" fmla="*/ 25 h 177"/>
                <a:gd name="T2" fmla="*/ 36 w 181"/>
                <a:gd name="T3" fmla="*/ 163 h 177"/>
                <a:gd name="T4" fmla="*/ 61 w 181"/>
                <a:gd name="T5" fmla="*/ 163 h 177"/>
                <a:gd name="T6" fmla="*/ 61 w 181"/>
                <a:gd name="T7" fmla="*/ 177 h 177"/>
                <a:gd name="T8" fmla="*/ 0 w 181"/>
                <a:gd name="T9" fmla="*/ 177 h 177"/>
                <a:gd name="T10" fmla="*/ 0 w 181"/>
                <a:gd name="T11" fmla="*/ 163 h 177"/>
                <a:gd name="T12" fmla="*/ 23 w 181"/>
                <a:gd name="T13" fmla="*/ 163 h 177"/>
                <a:gd name="T14" fmla="*/ 23 w 181"/>
                <a:gd name="T15" fmla="*/ 13 h 177"/>
                <a:gd name="T16" fmla="*/ 0 w 181"/>
                <a:gd name="T17" fmla="*/ 13 h 177"/>
                <a:gd name="T18" fmla="*/ 0 w 181"/>
                <a:gd name="T19" fmla="*/ 0 h 177"/>
                <a:gd name="T20" fmla="*/ 36 w 181"/>
                <a:gd name="T21" fmla="*/ 0 h 177"/>
                <a:gd name="T22" fmla="*/ 145 w 181"/>
                <a:gd name="T23" fmla="*/ 144 h 177"/>
                <a:gd name="T24" fmla="*/ 145 w 181"/>
                <a:gd name="T25" fmla="*/ 13 h 177"/>
                <a:gd name="T26" fmla="*/ 120 w 181"/>
                <a:gd name="T27" fmla="*/ 13 h 177"/>
                <a:gd name="T28" fmla="*/ 120 w 181"/>
                <a:gd name="T29" fmla="*/ 0 h 177"/>
                <a:gd name="T30" fmla="*/ 181 w 181"/>
                <a:gd name="T31" fmla="*/ 0 h 177"/>
                <a:gd name="T32" fmla="*/ 181 w 181"/>
                <a:gd name="T33" fmla="*/ 13 h 177"/>
                <a:gd name="T34" fmla="*/ 158 w 181"/>
                <a:gd name="T35" fmla="*/ 13 h 177"/>
                <a:gd name="T36" fmla="*/ 158 w 181"/>
                <a:gd name="T37" fmla="*/ 177 h 177"/>
                <a:gd name="T38" fmla="*/ 150 w 181"/>
                <a:gd name="T39" fmla="*/ 177 h 177"/>
                <a:gd name="T40" fmla="*/ 36 w 181"/>
                <a:gd name="T41" fmla="*/ 2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1" h="177">
                  <a:moveTo>
                    <a:pt x="36" y="25"/>
                  </a:moveTo>
                  <a:lnTo>
                    <a:pt x="36" y="163"/>
                  </a:lnTo>
                  <a:lnTo>
                    <a:pt x="61" y="163"/>
                  </a:lnTo>
                  <a:lnTo>
                    <a:pt x="61" y="177"/>
                  </a:lnTo>
                  <a:lnTo>
                    <a:pt x="0" y="177"/>
                  </a:lnTo>
                  <a:lnTo>
                    <a:pt x="0" y="163"/>
                  </a:lnTo>
                  <a:lnTo>
                    <a:pt x="23" y="163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145" y="144"/>
                  </a:lnTo>
                  <a:lnTo>
                    <a:pt x="145" y="13"/>
                  </a:lnTo>
                  <a:lnTo>
                    <a:pt x="120" y="13"/>
                  </a:lnTo>
                  <a:lnTo>
                    <a:pt x="120" y="0"/>
                  </a:lnTo>
                  <a:lnTo>
                    <a:pt x="181" y="0"/>
                  </a:lnTo>
                  <a:lnTo>
                    <a:pt x="181" y="13"/>
                  </a:lnTo>
                  <a:lnTo>
                    <a:pt x="158" y="13"/>
                  </a:lnTo>
                  <a:lnTo>
                    <a:pt x="158" y="177"/>
                  </a:lnTo>
                  <a:lnTo>
                    <a:pt x="150" y="177"/>
                  </a:lnTo>
                  <a:lnTo>
                    <a:pt x="36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"/>
            <p:cNvSpPr>
              <a:spLocks noEditPoints="1"/>
            </p:cNvSpPr>
            <p:nvPr userDrawn="1"/>
          </p:nvSpPr>
          <p:spPr bwMode="auto">
            <a:xfrm>
              <a:off x="3590" y="1822"/>
              <a:ext cx="109" cy="117"/>
            </a:xfrm>
            <a:custGeom>
              <a:avLst/>
              <a:gdLst>
                <a:gd name="T0" fmla="*/ 0 w 57"/>
                <a:gd name="T1" fmla="*/ 44 h 61"/>
                <a:gd name="T2" fmla="*/ 22 w 57"/>
                <a:gd name="T3" fmla="*/ 26 h 61"/>
                <a:gd name="T4" fmla="*/ 40 w 57"/>
                <a:gd name="T5" fmla="*/ 29 h 61"/>
                <a:gd name="T6" fmla="*/ 40 w 57"/>
                <a:gd name="T7" fmla="*/ 19 h 61"/>
                <a:gd name="T8" fmla="*/ 38 w 57"/>
                <a:gd name="T9" fmla="*/ 11 h 61"/>
                <a:gd name="T10" fmla="*/ 24 w 57"/>
                <a:gd name="T11" fmla="*/ 6 h 61"/>
                <a:gd name="T12" fmla="*/ 13 w 57"/>
                <a:gd name="T13" fmla="*/ 9 h 61"/>
                <a:gd name="T14" fmla="*/ 14 w 57"/>
                <a:gd name="T15" fmla="*/ 13 h 61"/>
                <a:gd name="T16" fmla="*/ 9 w 57"/>
                <a:gd name="T17" fmla="*/ 18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6 h 61"/>
                <a:gd name="T24" fmla="*/ 47 w 57"/>
                <a:gd name="T25" fmla="*/ 18 h 61"/>
                <a:gd name="T26" fmla="*/ 47 w 57"/>
                <a:gd name="T27" fmla="*/ 53 h 61"/>
                <a:gd name="T28" fmla="*/ 57 w 57"/>
                <a:gd name="T29" fmla="*/ 53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3 h 61"/>
                <a:gd name="T48" fmla="*/ 21 w 57"/>
                <a:gd name="T49" fmla="*/ 54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2" y="26"/>
                  </a:cubicBezTo>
                  <a:cubicBezTo>
                    <a:pt x="29" y="26"/>
                    <a:pt x="38" y="28"/>
                    <a:pt x="40" y="2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5" y="8"/>
                    <a:pt x="30" y="6"/>
                    <a:pt x="24" y="6"/>
                  </a:cubicBezTo>
                  <a:cubicBezTo>
                    <a:pt x="19" y="6"/>
                    <a:pt x="16" y="8"/>
                    <a:pt x="13" y="9"/>
                  </a:cubicBezTo>
                  <a:cubicBezTo>
                    <a:pt x="14" y="10"/>
                    <a:pt x="14" y="12"/>
                    <a:pt x="14" y="13"/>
                  </a:cubicBezTo>
                  <a:cubicBezTo>
                    <a:pt x="14" y="16"/>
                    <a:pt x="12" y="18"/>
                    <a:pt x="9" y="18"/>
                  </a:cubicBezTo>
                  <a:cubicBezTo>
                    <a:pt x="6" y="18"/>
                    <a:pt x="4" y="16"/>
                    <a:pt x="4" y="13"/>
                  </a:cubicBezTo>
                  <a:cubicBezTo>
                    <a:pt x="4" y="6"/>
                    <a:pt x="12" y="0"/>
                    <a:pt x="25" y="0"/>
                  </a:cubicBezTo>
                  <a:cubicBezTo>
                    <a:pt x="33" y="0"/>
                    <a:pt x="39" y="2"/>
                    <a:pt x="43" y="6"/>
                  </a:cubicBezTo>
                  <a:cubicBezTo>
                    <a:pt x="46" y="9"/>
                    <a:pt x="47" y="13"/>
                    <a:pt x="47" y="18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3"/>
                    <a:pt x="29" y="32"/>
                    <a:pt x="23" y="32"/>
                  </a:cubicBezTo>
                  <a:cubicBezTo>
                    <a:pt x="12" y="32"/>
                    <a:pt x="7" y="37"/>
                    <a:pt x="7" y="43"/>
                  </a:cubicBezTo>
                  <a:cubicBezTo>
                    <a:pt x="7" y="50"/>
                    <a:pt x="12" y="54"/>
                    <a:pt x="21" y="54"/>
                  </a:cubicBezTo>
                  <a:cubicBezTo>
                    <a:pt x="29" y="54"/>
                    <a:pt x="36" y="50"/>
                    <a:pt x="4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4"/>
            <p:cNvSpPr>
              <a:spLocks noEditPoints="1"/>
            </p:cNvSpPr>
            <p:nvPr userDrawn="1"/>
          </p:nvSpPr>
          <p:spPr bwMode="auto">
            <a:xfrm>
              <a:off x="3590" y="1822"/>
              <a:ext cx="109" cy="117"/>
            </a:xfrm>
            <a:custGeom>
              <a:avLst/>
              <a:gdLst>
                <a:gd name="T0" fmla="*/ 0 w 57"/>
                <a:gd name="T1" fmla="*/ 44 h 61"/>
                <a:gd name="T2" fmla="*/ 22 w 57"/>
                <a:gd name="T3" fmla="*/ 26 h 61"/>
                <a:gd name="T4" fmla="*/ 40 w 57"/>
                <a:gd name="T5" fmla="*/ 29 h 61"/>
                <a:gd name="T6" fmla="*/ 40 w 57"/>
                <a:gd name="T7" fmla="*/ 19 h 61"/>
                <a:gd name="T8" fmla="*/ 38 w 57"/>
                <a:gd name="T9" fmla="*/ 11 h 61"/>
                <a:gd name="T10" fmla="*/ 24 w 57"/>
                <a:gd name="T11" fmla="*/ 6 h 61"/>
                <a:gd name="T12" fmla="*/ 13 w 57"/>
                <a:gd name="T13" fmla="*/ 9 h 61"/>
                <a:gd name="T14" fmla="*/ 14 w 57"/>
                <a:gd name="T15" fmla="*/ 13 h 61"/>
                <a:gd name="T16" fmla="*/ 9 w 57"/>
                <a:gd name="T17" fmla="*/ 18 h 61"/>
                <a:gd name="T18" fmla="*/ 4 w 57"/>
                <a:gd name="T19" fmla="*/ 13 h 61"/>
                <a:gd name="T20" fmla="*/ 25 w 57"/>
                <a:gd name="T21" fmla="*/ 0 h 61"/>
                <a:gd name="T22" fmla="*/ 43 w 57"/>
                <a:gd name="T23" fmla="*/ 6 h 61"/>
                <a:gd name="T24" fmla="*/ 47 w 57"/>
                <a:gd name="T25" fmla="*/ 18 h 61"/>
                <a:gd name="T26" fmla="*/ 47 w 57"/>
                <a:gd name="T27" fmla="*/ 53 h 61"/>
                <a:gd name="T28" fmla="*/ 57 w 57"/>
                <a:gd name="T29" fmla="*/ 53 h 61"/>
                <a:gd name="T30" fmla="*/ 57 w 57"/>
                <a:gd name="T31" fmla="*/ 60 h 61"/>
                <a:gd name="T32" fmla="*/ 41 w 57"/>
                <a:gd name="T33" fmla="*/ 60 h 61"/>
                <a:gd name="T34" fmla="*/ 41 w 57"/>
                <a:gd name="T35" fmla="*/ 52 h 61"/>
                <a:gd name="T36" fmla="*/ 20 w 57"/>
                <a:gd name="T37" fmla="*/ 61 h 61"/>
                <a:gd name="T38" fmla="*/ 0 w 57"/>
                <a:gd name="T39" fmla="*/ 44 h 61"/>
                <a:gd name="T40" fmla="*/ 40 w 57"/>
                <a:gd name="T41" fmla="*/ 45 h 61"/>
                <a:gd name="T42" fmla="*/ 40 w 57"/>
                <a:gd name="T43" fmla="*/ 35 h 61"/>
                <a:gd name="T44" fmla="*/ 23 w 57"/>
                <a:gd name="T45" fmla="*/ 32 h 61"/>
                <a:gd name="T46" fmla="*/ 7 w 57"/>
                <a:gd name="T47" fmla="*/ 43 h 61"/>
                <a:gd name="T48" fmla="*/ 21 w 57"/>
                <a:gd name="T49" fmla="*/ 54 h 61"/>
                <a:gd name="T50" fmla="*/ 40 w 57"/>
                <a:gd name="T5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61">
                  <a:moveTo>
                    <a:pt x="0" y="44"/>
                  </a:moveTo>
                  <a:cubicBezTo>
                    <a:pt x="0" y="33"/>
                    <a:pt x="10" y="26"/>
                    <a:pt x="22" y="26"/>
                  </a:cubicBezTo>
                  <a:cubicBezTo>
                    <a:pt x="29" y="26"/>
                    <a:pt x="38" y="28"/>
                    <a:pt x="40" y="2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6"/>
                    <a:pt x="39" y="13"/>
                    <a:pt x="38" y="11"/>
                  </a:cubicBezTo>
                  <a:cubicBezTo>
                    <a:pt x="35" y="8"/>
                    <a:pt x="30" y="6"/>
                    <a:pt x="24" y="6"/>
                  </a:cubicBezTo>
                  <a:cubicBezTo>
                    <a:pt x="19" y="6"/>
                    <a:pt x="16" y="8"/>
                    <a:pt x="13" y="9"/>
                  </a:cubicBezTo>
                  <a:cubicBezTo>
                    <a:pt x="14" y="10"/>
                    <a:pt x="14" y="12"/>
                    <a:pt x="14" y="13"/>
                  </a:cubicBezTo>
                  <a:cubicBezTo>
                    <a:pt x="14" y="16"/>
                    <a:pt x="12" y="18"/>
                    <a:pt x="9" y="18"/>
                  </a:cubicBezTo>
                  <a:cubicBezTo>
                    <a:pt x="6" y="18"/>
                    <a:pt x="4" y="16"/>
                    <a:pt x="4" y="13"/>
                  </a:cubicBezTo>
                  <a:cubicBezTo>
                    <a:pt x="4" y="6"/>
                    <a:pt x="12" y="0"/>
                    <a:pt x="25" y="0"/>
                  </a:cubicBezTo>
                  <a:cubicBezTo>
                    <a:pt x="33" y="0"/>
                    <a:pt x="39" y="2"/>
                    <a:pt x="43" y="6"/>
                  </a:cubicBezTo>
                  <a:cubicBezTo>
                    <a:pt x="46" y="9"/>
                    <a:pt x="47" y="13"/>
                    <a:pt x="47" y="18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7"/>
                    <a:pt x="28" y="61"/>
                    <a:pt x="20" y="61"/>
                  </a:cubicBezTo>
                  <a:cubicBezTo>
                    <a:pt x="8" y="61"/>
                    <a:pt x="0" y="54"/>
                    <a:pt x="0" y="44"/>
                  </a:cubicBezTo>
                  <a:close/>
                  <a:moveTo>
                    <a:pt x="40" y="45"/>
                  </a:moveTo>
                  <a:cubicBezTo>
                    <a:pt x="40" y="35"/>
                    <a:pt x="40" y="35"/>
                    <a:pt x="40" y="35"/>
                  </a:cubicBezTo>
                  <a:cubicBezTo>
                    <a:pt x="36" y="33"/>
                    <a:pt x="29" y="32"/>
                    <a:pt x="23" y="32"/>
                  </a:cubicBezTo>
                  <a:cubicBezTo>
                    <a:pt x="12" y="32"/>
                    <a:pt x="7" y="37"/>
                    <a:pt x="7" y="43"/>
                  </a:cubicBezTo>
                  <a:cubicBezTo>
                    <a:pt x="7" y="50"/>
                    <a:pt x="12" y="54"/>
                    <a:pt x="21" y="54"/>
                  </a:cubicBezTo>
                  <a:cubicBezTo>
                    <a:pt x="29" y="54"/>
                    <a:pt x="36" y="50"/>
                    <a:pt x="4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"/>
            <p:cNvSpPr>
              <a:spLocks/>
            </p:cNvSpPr>
            <p:nvPr userDrawn="1"/>
          </p:nvSpPr>
          <p:spPr bwMode="auto">
            <a:xfrm>
              <a:off x="3716" y="1822"/>
              <a:ext cx="89" cy="117"/>
            </a:xfrm>
            <a:custGeom>
              <a:avLst/>
              <a:gdLst>
                <a:gd name="T0" fmla="*/ 39 w 47"/>
                <a:gd name="T1" fmla="*/ 18 h 61"/>
                <a:gd name="T2" fmla="*/ 34 w 47"/>
                <a:gd name="T3" fmla="*/ 12 h 61"/>
                <a:gd name="T4" fmla="*/ 35 w 47"/>
                <a:gd name="T5" fmla="*/ 8 h 61"/>
                <a:gd name="T6" fmla="*/ 24 w 47"/>
                <a:gd name="T7" fmla="*/ 6 h 61"/>
                <a:gd name="T8" fmla="*/ 9 w 47"/>
                <a:gd name="T9" fmla="*/ 16 h 61"/>
                <a:gd name="T10" fmla="*/ 25 w 47"/>
                <a:gd name="T11" fmla="*/ 26 h 61"/>
                <a:gd name="T12" fmla="*/ 47 w 47"/>
                <a:gd name="T13" fmla="*/ 44 h 61"/>
                <a:gd name="T14" fmla="*/ 24 w 47"/>
                <a:gd name="T15" fmla="*/ 61 h 61"/>
                <a:gd name="T16" fmla="*/ 4 w 47"/>
                <a:gd name="T17" fmla="*/ 54 h 61"/>
                <a:gd name="T18" fmla="*/ 0 w 47"/>
                <a:gd name="T19" fmla="*/ 47 h 61"/>
                <a:gd name="T20" fmla="*/ 6 w 47"/>
                <a:gd name="T21" fmla="*/ 41 h 61"/>
                <a:gd name="T22" fmla="*/ 11 w 47"/>
                <a:gd name="T23" fmla="*/ 47 h 61"/>
                <a:gd name="T24" fmla="*/ 10 w 47"/>
                <a:gd name="T25" fmla="*/ 51 h 61"/>
                <a:gd name="T26" fmla="*/ 24 w 47"/>
                <a:gd name="T27" fmla="*/ 55 h 61"/>
                <a:gd name="T28" fmla="*/ 40 w 47"/>
                <a:gd name="T29" fmla="*/ 44 h 61"/>
                <a:gd name="T30" fmla="*/ 25 w 47"/>
                <a:gd name="T31" fmla="*/ 33 h 61"/>
                <a:gd name="T32" fmla="*/ 2 w 47"/>
                <a:gd name="T33" fmla="*/ 16 h 61"/>
                <a:gd name="T34" fmla="*/ 24 w 47"/>
                <a:gd name="T35" fmla="*/ 0 h 61"/>
                <a:gd name="T36" fmla="*/ 42 w 47"/>
                <a:gd name="T37" fmla="*/ 5 h 61"/>
                <a:gd name="T38" fmla="*/ 45 w 47"/>
                <a:gd name="T39" fmla="*/ 12 h 61"/>
                <a:gd name="T40" fmla="*/ 39 w 47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61">
                  <a:moveTo>
                    <a:pt x="39" y="18"/>
                  </a:moveTo>
                  <a:cubicBezTo>
                    <a:pt x="36" y="18"/>
                    <a:pt x="34" y="15"/>
                    <a:pt x="34" y="12"/>
                  </a:cubicBezTo>
                  <a:cubicBezTo>
                    <a:pt x="34" y="11"/>
                    <a:pt x="34" y="10"/>
                    <a:pt x="35" y="8"/>
                  </a:cubicBezTo>
                  <a:cubicBezTo>
                    <a:pt x="33" y="7"/>
                    <a:pt x="29" y="6"/>
                    <a:pt x="24" y="6"/>
                  </a:cubicBezTo>
                  <a:cubicBezTo>
                    <a:pt x="15" y="6"/>
                    <a:pt x="9" y="11"/>
                    <a:pt x="9" y="16"/>
                  </a:cubicBezTo>
                  <a:cubicBezTo>
                    <a:pt x="9" y="22"/>
                    <a:pt x="15" y="23"/>
                    <a:pt x="25" y="26"/>
                  </a:cubicBezTo>
                  <a:cubicBezTo>
                    <a:pt x="36" y="29"/>
                    <a:pt x="47" y="32"/>
                    <a:pt x="47" y="44"/>
                  </a:cubicBezTo>
                  <a:cubicBezTo>
                    <a:pt x="47" y="54"/>
                    <a:pt x="37" y="61"/>
                    <a:pt x="24" y="61"/>
                  </a:cubicBezTo>
                  <a:cubicBezTo>
                    <a:pt x="16" y="61"/>
                    <a:pt x="8" y="58"/>
                    <a:pt x="4" y="54"/>
                  </a:cubicBezTo>
                  <a:cubicBezTo>
                    <a:pt x="2" y="52"/>
                    <a:pt x="0" y="50"/>
                    <a:pt x="0" y="47"/>
                  </a:cubicBezTo>
                  <a:cubicBezTo>
                    <a:pt x="0" y="44"/>
                    <a:pt x="3" y="41"/>
                    <a:pt x="6" y="41"/>
                  </a:cubicBezTo>
                  <a:cubicBezTo>
                    <a:pt x="9" y="41"/>
                    <a:pt x="11" y="44"/>
                    <a:pt x="11" y="47"/>
                  </a:cubicBezTo>
                  <a:cubicBezTo>
                    <a:pt x="11" y="48"/>
                    <a:pt x="11" y="49"/>
                    <a:pt x="10" y="51"/>
                  </a:cubicBezTo>
                  <a:cubicBezTo>
                    <a:pt x="11" y="52"/>
                    <a:pt x="17" y="55"/>
                    <a:pt x="24" y="55"/>
                  </a:cubicBezTo>
                  <a:cubicBezTo>
                    <a:pt x="33" y="55"/>
                    <a:pt x="40" y="51"/>
                    <a:pt x="40" y="44"/>
                  </a:cubicBezTo>
                  <a:cubicBezTo>
                    <a:pt x="40" y="38"/>
                    <a:pt x="33" y="35"/>
                    <a:pt x="25" y="33"/>
                  </a:cubicBezTo>
                  <a:cubicBezTo>
                    <a:pt x="12" y="30"/>
                    <a:pt x="2" y="27"/>
                    <a:pt x="2" y="16"/>
                  </a:cubicBezTo>
                  <a:cubicBezTo>
                    <a:pt x="2" y="7"/>
                    <a:pt x="11" y="0"/>
                    <a:pt x="24" y="0"/>
                  </a:cubicBezTo>
                  <a:cubicBezTo>
                    <a:pt x="32" y="0"/>
                    <a:pt x="38" y="2"/>
                    <a:pt x="42" y="5"/>
                  </a:cubicBezTo>
                  <a:cubicBezTo>
                    <a:pt x="44" y="7"/>
                    <a:pt x="45" y="10"/>
                    <a:pt x="45" y="12"/>
                  </a:cubicBezTo>
                  <a:cubicBezTo>
                    <a:pt x="45" y="15"/>
                    <a:pt x="42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/>
            <p:cNvSpPr>
              <a:spLocks/>
            </p:cNvSpPr>
            <p:nvPr userDrawn="1"/>
          </p:nvSpPr>
          <p:spPr bwMode="auto">
            <a:xfrm>
              <a:off x="3716" y="1822"/>
              <a:ext cx="89" cy="117"/>
            </a:xfrm>
            <a:custGeom>
              <a:avLst/>
              <a:gdLst>
                <a:gd name="T0" fmla="*/ 39 w 47"/>
                <a:gd name="T1" fmla="*/ 18 h 61"/>
                <a:gd name="T2" fmla="*/ 34 w 47"/>
                <a:gd name="T3" fmla="*/ 12 h 61"/>
                <a:gd name="T4" fmla="*/ 35 w 47"/>
                <a:gd name="T5" fmla="*/ 8 h 61"/>
                <a:gd name="T6" fmla="*/ 24 w 47"/>
                <a:gd name="T7" fmla="*/ 6 h 61"/>
                <a:gd name="T8" fmla="*/ 9 w 47"/>
                <a:gd name="T9" fmla="*/ 16 h 61"/>
                <a:gd name="T10" fmla="*/ 25 w 47"/>
                <a:gd name="T11" fmla="*/ 26 h 61"/>
                <a:gd name="T12" fmla="*/ 47 w 47"/>
                <a:gd name="T13" fmla="*/ 44 h 61"/>
                <a:gd name="T14" fmla="*/ 24 w 47"/>
                <a:gd name="T15" fmla="*/ 61 h 61"/>
                <a:gd name="T16" fmla="*/ 4 w 47"/>
                <a:gd name="T17" fmla="*/ 54 h 61"/>
                <a:gd name="T18" fmla="*/ 0 w 47"/>
                <a:gd name="T19" fmla="*/ 47 h 61"/>
                <a:gd name="T20" fmla="*/ 6 w 47"/>
                <a:gd name="T21" fmla="*/ 41 h 61"/>
                <a:gd name="T22" fmla="*/ 11 w 47"/>
                <a:gd name="T23" fmla="*/ 47 h 61"/>
                <a:gd name="T24" fmla="*/ 10 w 47"/>
                <a:gd name="T25" fmla="*/ 51 h 61"/>
                <a:gd name="T26" fmla="*/ 24 w 47"/>
                <a:gd name="T27" fmla="*/ 55 h 61"/>
                <a:gd name="T28" fmla="*/ 40 w 47"/>
                <a:gd name="T29" fmla="*/ 44 h 61"/>
                <a:gd name="T30" fmla="*/ 25 w 47"/>
                <a:gd name="T31" fmla="*/ 33 h 61"/>
                <a:gd name="T32" fmla="*/ 2 w 47"/>
                <a:gd name="T33" fmla="*/ 16 h 61"/>
                <a:gd name="T34" fmla="*/ 24 w 47"/>
                <a:gd name="T35" fmla="*/ 0 h 61"/>
                <a:gd name="T36" fmla="*/ 42 w 47"/>
                <a:gd name="T37" fmla="*/ 5 h 61"/>
                <a:gd name="T38" fmla="*/ 45 w 47"/>
                <a:gd name="T39" fmla="*/ 12 h 61"/>
                <a:gd name="T40" fmla="*/ 39 w 47"/>
                <a:gd name="T41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61">
                  <a:moveTo>
                    <a:pt x="39" y="18"/>
                  </a:moveTo>
                  <a:cubicBezTo>
                    <a:pt x="36" y="18"/>
                    <a:pt x="34" y="15"/>
                    <a:pt x="34" y="12"/>
                  </a:cubicBezTo>
                  <a:cubicBezTo>
                    <a:pt x="34" y="11"/>
                    <a:pt x="34" y="10"/>
                    <a:pt x="35" y="8"/>
                  </a:cubicBezTo>
                  <a:cubicBezTo>
                    <a:pt x="33" y="7"/>
                    <a:pt x="29" y="6"/>
                    <a:pt x="24" y="6"/>
                  </a:cubicBezTo>
                  <a:cubicBezTo>
                    <a:pt x="15" y="6"/>
                    <a:pt x="9" y="11"/>
                    <a:pt x="9" y="16"/>
                  </a:cubicBezTo>
                  <a:cubicBezTo>
                    <a:pt x="9" y="22"/>
                    <a:pt x="15" y="23"/>
                    <a:pt x="25" y="26"/>
                  </a:cubicBezTo>
                  <a:cubicBezTo>
                    <a:pt x="36" y="29"/>
                    <a:pt x="47" y="32"/>
                    <a:pt x="47" y="44"/>
                  </a:cubicBezTo>
                  <a:cubicBezTo>
                    <a:pt x="47" y="54"/>
                    <a:pt x="37" y="61"/>
                    <a:pt x="24" y="61"/>
                  </a:cubicBezTo>
                  <a:cubicBezTo>
                    <a:pt x="16" y="61"/>
                    <a:pt x="8" y="58"/>
                    <a:pt x="4" y="54"/>
                  </a:cubicBezTo>
                  <a:cubicBezTo>
                    <a:pt x="2" y="52"/>
                    <a:pt x="0" y="50"/>
                    <a:pt x="0" y="47"/>
                  </a:cubicBezTo>
                  <a:cubicBezTo>
                    <a:pt x="0" y="44"/>
                    <a:pt x="3" y="41"/>
                    <a:pt x="6" y="41"/>
                  </a:cubicBezTo>
                  <a:cubicBezTo>
                    <a:pt x="9" y="41"/>
                    <a:pt x="11" y="44"/>
                    <a:pt x="11" y="47"/>
                  </a:cubicBezTo>
                  <a:cubicBezTo>
                    <a:pt x="11" y="48"/>
                    <a:pt x="11" y="49"/>
                    <a:pt x="10" y="51"/>
                  </a:cubicBezTo>
                  <a:cubicBezTo>
                    <a:pt x="11" y="52"/>
                    <a:pt x="17" y="55"/>
                    <a:pt x="24" y="55"/>
                  </a:cubicBezTo>
                  <a:cubicBezTo>
                    <a:pt x="33" y="55"/>
                    <a:pt x="40" y="51"/>
                    <a:pt x="40" y="44"/>
                  </a:cubicBezTo>
                  <a:cubicBezTo>
                    <a:pt x="40" y="38"/>
                    <a:pt x="33" y="35"/>
                    <a:pt x="25" y="33"/>
                  </a:cubicBezTo>
                  <a:cubicBezTo>
                    <a:pt x="12" y="30"/>
                    <a:pt x="2" y="27"/>
                    <a:pt x="2" y="16"/>
                  </a:cubicBezTo>
                  <a:cubicBezTo>
                    <a:pt x="2" y="7"/>
                    <a:pt x="11" y="0"/>
                    <a:pt x="24" y="0"/>
                  </a:cubicBezTo>
                  <a:cubicBezTo>
                    <a:pt x="32" y="0"/>
                    <a:pt x="38" y="2"/>
                    <a:pt x="42" y="5"/>
                  </a:cubicBezTo>
                  <a:cubicBezTo>
                    <a:pt x="44" y="7"/>
                    <a:pt x="45" y="10"/>
                    <a:pt x="45" y="12"/>
                  </a:cubicBezTo>
                  <a:cubicBezTo>
                    <a:pt x="45" y="15"/>
                    <a:pt x="42" y="18"/>
                    <a:pt x="3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7"/>
            <p:cNvSpPr>
              <a:spLocks/>
            </p:cNvSpPr>
            <p:nvPr userDrawn="1"/>
          </p:nvSpPr>
          <p:spPr bwMode="auto">
            <a:xfrm>
              <a:off x="3823" y="1739"/>
              <a:ext cx="131" cy="199"/>
            </a:xfrm>
            <a:custGeom>
              <a:avLst/>
              <a:gdLst>
                <a:gd name="T0" fmla="*/ 0 w 69"/>
                <a:gd name="T1" fmla="*/ 7 h 103"/>
                <a:gd name="T2" fmla="*/ 0 w 69"/>
                <a:gd name="T3" fmla="*/ 0 h 103"/>
                <a:gd name="T4" fmla="*/ 17 w 69"/>
                <a:gd name="T5" fmla="*/ 0 h 103"/>
                <a:gd name="T6" fmla="*/ 17 w 69"/>
                <a:gd name="T7" fmla="*/ 55 h 103"/>
                <a:gd name="T8" fmla="*/ 40 w 69"/>
                <a:gd name="T9" fmla="*/ 43 h 103"/>
                <a:gd name="T10" fmla="*/ 55 w 69"/>
                <a:gd name="T11" fmla="*/ 49 h 103"/>
                <a:gd name="T12" fmla="*/ 59 w 69"/>
                <a:gd name="T13" fmla="*/ 63 h 103"/>
                <a:gd name="T14" fmla="*/ 59 w 69"/>
                <a:gd name="T15" fmla="*/ 96 h 103"/>
                <a:gd name="T16" fmla="*/ 69 w 69"/>
                <a:gd name="T17" fmla="*/ 96 h 103"/>
                <a:gd name="T18" fmla="*/ 69 w 69"/>
                <a:gd name="T19" fmla="*/ 103 h 103"/>
                <a:gd name="T20" fmla="*/ 42 w 69"/>
                <a:gd name="T21" fmla="*/ 103 h 103"/>
                <a:gd name="T22" fmla="*/ 42 w 69"/>
                <a:gd name="T23" fmla="*/ 96 h 103"/>
                <a:gd name="T24" fmla="*/ 52 w 69"/>
                <a:gd name="T25" fmla="*/ 96 h 103"/>
                <a:gd name="T26" fmla="*/ 52 w 69"/>
                <a:gd name="T27" fmla="*/ 64 h 103"/>
                <a:gd name="T28" fmla="*/ 49 w 69"/>
                <a:gd name="T29" fmla="*/ 54 h 103"/>
                <a:gd name="T30" fmla="*/ 39 w 69"/>
                <a:gd name="T31" fmla="*/ 49 h 103"/>
                <a:gd name="T32" fmla="*/ 17 w 69"/>
                <a:gd name="T33" fmla="*/ 62 h 103"/>
                <a:gd name="T34" fmla="*/ 17 w 69"/>
                <a:gd name="T35" fmla="*/ 96 h 103"/>
                <a:gd name="T36" fmla="*/ 27 w 69"/>
                <a:gd name="T37" fmla="*/ 96 h 103"/>
                <a:gd name="T38" fmla="*/ 27 w 69"/>
                <a:gd name="T39" fmla="*/ 103 h 103"/>
                <a:gd name="T40" fmla="*/ 0 w 69"/>
                <a:gd name="T41" fmla="*/ 103 h 103"/>
                <a:gd name="T42" fmla="*/ 0 w 69"/>
                <a:gd name="T43" fmla="*/ 96 h 103"/>
                <a:gd name="T44" fmla="*/ 10 w 69"/>
                <a:gd name="T45" fmla="*/ 96 h 103"/>
                <a:gd name="T46" fmla="*/ 10 w 69"/>
                <a:gd name="T47" fmla="*/ 7 h 103"/>
                <a:gd name="T48" fmla="*/ 0 w 69"/>
                <a:gd name="T49" fmla="*/ 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3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8"/>
                    <a:pt x="31" y="43"/>
                    <a:pt x="40" y="43"/>
                  </a:cubicBezTo>
                  <a:cubicBezTo>
                    <a:pt x="47" y="43"/>
                    <a:pt x="52" y="45"/>
                    <a:pt x="55" y="49"/>
                  </a:cubicBezTo>
                  <a:cubicBezTo>
                    <a:pt x="58" y="53"/>
                    <a:pt x="59" y="57"/>
                    <a:pt x="59" y="63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9"/>
                    <a:pt x="51" y="56"/>
                    <a:pt x="49" y="54"/>
                  </a:cubicBezTo>
                  <a:cubicBezTo>
                    <a:pt x="47" y="51"/>
                    <a:pt x="43" y="49"/>
                    <a:pt x="39" y="49"/>
                  </a:cubicBezTo>
                  <a:cubicBezTo>
                    <a:pt x="30" y="49"/>
                    <a:pt x="23" y="55"/>
                    <a:pt x="17" y="62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8"/>
            <p:cNvSpPr>
              <a:spLocks/>
            </p:cNvSpPr>
            <p:nvPr userDrawn="1"/>
          </p:nvSpPr>
          <p:spPr bwMode="auto">
            <a:xfrm>
              <a:off x="3823" y="1739"/>
              <a:ext cx="131" cy="199"/>
            </a:xfrm>
            <a:custGeom>
              <a:avLst/>
              <a:gdLst>
                <a:gd name="T0" fmla="*/ 0 w 69"/>
                <a:gd name="T1" fmla="*/ 7 h 103"/>
                <a:gd name="T2" fmla="*/ 0 w 69"/>
                <a:gd name="T3" fmla="*/ 0 h 103"/>
                <a:gd name="T4" fmla="*/ 17 w 69"/>
                <a:gd name="T5" fmla="*/ 0 h 103"/>
                <a:gd name="T6" fmla="*/ 17 w 69"/>
                <a:gd name="T7" fmla="*/ 55 h 103"/>
                <a:gd name="T8" fmla="*/ 40 w 69"/>
                <a:gd name="T9" fmla="*/ 43 h 103"/>
                <a:gd name="T10" fmla="*/ 55 w 69"/>
                <a:gd name="T11" fmla="*/ 49 h 103"/>
                <a:gd name="T12" fmla="*/ 59 w 69"/>
                <a:gd name="T13" fmla="*/ 63 h 103"/>
                <a:gd name="T14" fmla="*/ 59 w 69"/>
                <a:gd name="T15" fmla="*/ 96 h 103"/>
                <a:gd name="T16" fmla="*/ 69 w 69"/>
                <a:gd name="T17" fmla="*/ 96 h 103"/>
                <a:gd name="T18" fmla="*/ 69 w 69"/>
                <a:gd name="T19" fmla="*/ 103 h 103"/>
                <a:gd name="T20" fmla="*/ 42 w 69"/>
                <a:gd name="T21" fmla="*/ 103 h 103"/>
                <a:gd name="T22" fmla="*/ 42 w 69"/>
                <a:gd name="T23" fmla="*/ 96 h 103"/>
                <a:gd name="T24" fmla="*/ 52 w 69"/>
                <a:gd name="T25" fmla="*/ 96 h 103"/>
                <a:gd name="T26" fmla="*/ 52 w 69"/>
                <a:gd name="T27" fmla="*/ 64 h 103"/>
                <a:gd name="T28" fmla="*/ 49 w 69"/>
                <a:gd name="T29" fmla="*/ 54 h 103"/>
                <a:gd name="T30" fmla="*/ 39 w 69"/>
                <a:gd name="T31" fmla="*/ 49 h 103"/>
                <a:gd name="T32" fmla="*/ 17 w 69"/>
                <a:gd name="T33" fmla="*/ 62 h 103"/>
                <a:gd name="T34" fmla="*/ 17 w 69"/>
                <a:gd name="T35" fmla="*/ 96 h 103"/>
                <a:gd name="T36" fmla="*/ 27 w 69"/>
                <a:gd name="T37" fmla="*/ 96 h 103"/>
                <a:gd name="T38" fmla="*/ 27 w 69"/>
                <a:gd name="T39" fmla="*/ 103 h 103"/>
                <a:gd name="T40" fmla="*/ 0 w 69"/>
                <a:gd name="T41" fmla="*/ 103 h 103"/>
                <a:gd name="T42" fmla="*/ 0 w 69"/>
                <a:gd name="T43" fmla="*/ 96 h 103"/>
                <a:gd name="T44" fmla="*/ 10 w 69"/>
                <a:gd name="T45" fmla="*/ 96 h 103"/>
                <a:gd name="T46" fmla="*/ 10 w 69"/>
                <a:gd name="T47" fmla="*/ 7 h 103"/>
                <a:gd name="T48" fmla="*/ 0 w 69"/>
                <a:gd name="T49" fmla="*/ 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" h="103">
                  <a:moveTo>
                    <a:pt x="0" y="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3" y="48"/>
                    <a:pt x="31" y="43"/>
                    <a:pt x="40" y="43"/>
                  </a:cubicBezTo>
                  <a:cubicBezTo>
                    <a:pt x="47" y="43"/>
                    <a:pt x="52" y="45"/>
                    <a:pt x="55" y="49"/>
                  </a:cubicBezTo>
                  <a:cubicBezTo>
                    <a:pt x="58" y="53"/>
                    <a:pt x="59" y="57"/>
                    <a:pt x="59" y="63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9"/>
                    <a:pt x="51" y="56"/>
                    <a:pt x="49" y="54"/>
                  </a:cubicBezTo>
                  <a:cubicBezTo>
                    <a:pt x="47" y="51"/>
                    <a:pt x="43" y="49"/>
                    <a:pt x="39" y="49"/>
                  </a:cubicBezTo>
                  <a:cubicBezTo>
                    <a:pt x="30" y="49"/>
                    <a:pt x="23" y="55"/>
                    <a:pt x="17" y="62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9"/>
            <p:cNvSpPr>
              <a:spLocks/>
            </p:cNvSpPr>
            <p:nvPr userDrawn="1"/>
          </p:nvSpPr>
          <p:spPr bwMode="auto">
            <a:xfrm>
              <a:off x="3958" y="1824"/>
              <a:ext cx="131" cy="117"/>
            </a:xfrm>
            <a:custGeom>
              <a:avLst/>
              <a:gdLst>
                <a:gd name="T0" fmla="*/ 15 w 131"/>
                <a:gd name="T1" fmla="*/ 12 h 117"/>
                <a:gd name="T2" fmla="*/ 0 w 131"/>
                <a:gd name="T3" fmla="*/ 12 h 117"/>
                <a:gd name="T4" fmla="*/ 0 w 131"/>
                <a:gd name="T5" fmla="*/ 0 h 117"/>
                <a:gd name="T6" fmla="*/ 49 w 131"/>
                <a:gd name="T7" fmla="*/ 0 h 117"/>
                <a:gd name="T8" fmla="*/ 49 w 131"/>
                <a:gd name="T9" fmla="*/ 12 h 117"/>
                <a:gd name="T10" fmla="*/ 30 w 131"/>
                <a:gd name="T11" fmla="*/ 12 h 117"/>
                <a:gd name="T12" fmla="*/ 67 w 131"/>
                <a:gd name="T13" fmla="*/ 94 h 117"/>
                <a:gd name="T14" fmla="*/ 103 w 131"/>
                <a:gd name="T15" fmla="*/ 12 h 117"/>
                <a:gd name="T16" fmla="*/ 82 w 131"/>
                <a:gd name="T17" fmla="*/ 12 h 117"/>
                <a:gd name="T18" fmla="*/ 82 w 131"/>
                <a:gd name="T19" fmla="*/ 0 h 117"/>
                <a:gd name="T20" fmla="*/ 131 w 131"/>
                <a:gd name="T21" fmla="*/ 0 h 117"/>
                <a:gd name="T22" fmla="*/ 131 w 131"/>
                <a:gd name="T23" fmla="*/ 12 h 117"/>
                <a:gd name="T24" fmla="*/ 116 w 131"/>
                <a:gd name="T25" fmla="*/ 12 h 117"/>
                <a:gd name="T26" fmla="*/ 68 w 131"/>
                <a:gd name="T27" fmla="*/ 117 h 117"/>
                <a:gd name="T28" fmla="*/ 63 w 131"/>
                <a:gd name="T29" fmla="*/ 117 h 117"/>
                <a:gd name="T30" fmla="*/ 15 w 131"/>
                <a:gd name="T31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117">
                  <a:moveTo>
                    <a:pt x="1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2"/>
                  </a:lnTo>
                  <a:lnTo>
                    <a:pt x="30" y="12"/>
                  </a:lnTo>
                  <a:lnTo>
                    <a:pt x="67" y="94"/>
                  </a:lnTo>
                  <a:lnTo>
                    <a:pt x="103" y="12"/>
                  </a:lnTo>
                  <a:lnTo>
                    <a:pt x="82" y="12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31" y="12"/>
                  </a:lnTo>
                  <a:lnTo>
                    <a:pt x="116" y="12"/>
                  </a:lnTo>
                  <a:lnTo>
                    <a:pt x="68" y="117"/>
                  </a:lnTo>
                  <a:lnTo>
                    <a:pt x="63" y="117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0"/>
            <p:cNvSpPr>
              <a:spLocks/>
            </p:cNvSpPr>
            <p:nvPr userDrawn="1"/>
          </p:nvSpPr>
          <p:spPr bwMode="auto">
            <a:xfrm>
              <a:off x="3958" y="1824"/>
              <a:ext cx="131" cy="117"/>
            </a:xfrm>
            <a:custGeom>
              <a:avLst/>
              <a:gdLst>
                <a:gd name="T0" fmla="*/ 15 w 131"/>
                <a:gd name="T1" fmla="*/ 12 h 117"/>
                <a:gd name="T2" fmla="*/ 0 w 131"/>
                <a:gd name="T3" fmla="*/ 12 h 117"/>
                <a:gd name="T4" fmla="*/ 0 w 131"/>
                <a:gd name="T5" fmla="*/ 0 h 117"/>
                <a:gd name="T6" fmla="*/ 49 w 131"/>
                <a:gd name="T7" fmla="*/ 0 h 117"/>
                <a:gd name="T8" fmla="*/ 49 w 131"/>
                <a:gd name="T9" fmla="*/ 12 h 117"/>
                <a:gd name="T10" fmla="*/ 30 w 131"/>
                <a:gd name="T11" fmla="*/ 12 h 117"/>
                <a:gd name="T12" fmla="*/ 67 w 131"/>
                <a:gd name="T13" fmla="*/ 94 h 117"/>
                <a:gd name="T14" fmla="*/ 103 w 131"/>
                <a:gd name="T15" fmla="*/ 12 h 117"/>
                <a:gd name="T16" fmla="*/ 82 w 131"/>
                <a:gd name="T17" fmla="*/ 12 h 117"/>
                <a:gd name="T18" fmla="*/ 82 w 131"/>
                <a:gd name="T19" fmla="*/ 0 h 117"/>
                <a:gd name="T20" fmla="*/ 131 w 131"/>
                <a:gd name="T21" fmla="*/ 0 h 117"/>
                <a:gd name="T22" fmla="*/ 131 w 131"/>
                <a:gd name="T23" fmla="*/ 12 h 117"/>
                <a:gd name="T24" fmla="*/ 116 w 131"/>
                <a:gd name="T25" fmla="*/ 12 h 117"/>
                <a:gd name="T26" fmla="*/ 68 w 131"/>
                <a:gd name="T27" fmla="*/ 117 h 117"/>
                <a:gd name="T28" fmla="*/ 63 w 131"/>
                <a:gd name="T29" fmla="*/ 117 h 117"/>
                <a:gd name="T30" fmla="*/ 15 w 131"/>
                <a:gd name="T31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117">
                  <a:moveTo>
                    <a:pt x="1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2"/>
                  </a:lnTo>
                  <a:lnTo>
                    <a:pt x="30" y="12"/>
                  </a:lnTo>
                  <a:lnTo>
                    <a:pt x="67" y="94"/>
                  </a:lnTo>
                  <a:lnTo>
                    <a:pt x="103" y="12"/>
                  </a:lnTo>
                  <a:lnTo>
                    <a:pt x="82" y="12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31" y="12"/>
                  </a:lnTo>
                  <a:lnTo>
                    <a:pt x="116" y="12"/>
                  </a:lnTo>
                  <a:lnTo>
                    <a:pt x="68" y="117"/>
                  </a:lnTo>
                  <a:lnTo>
                    <a:pt x="63" y="117"/>
                  </a:lnTo>
                  <a:lnTo>
                    <a:pt x="15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1"/>
            <p:cNvSpPr>
              <a:spLocks noEditPoints="1"/>
            </p:cNvSpPr>
            <p:nvPr userDrawn="1"/>
          </p:nvSpPr>
          <p:spPr bwMode="auto">
            <a:xfrm>
              <a:off x="4105" y="1763"/>
              <a:ext cx="53" cy="175"/>
            </a:xfrm>
            <a:custGeom>
              <a:avLst/>
              <a:gdLst>
                <a:gd name="T0" fmla="*/ 0 w 28"/>
                <a:gd name="T1" fmla="*/ 84 h 91"/>
                <a:gd name="T2" fmla="*/ 11 w 28"/>
                <a:gd name="T3" fmla="*/ 84 h 91"/>
                <a:gd name="T4" fmla="*/ 11 w 28"/>
                <a:gd name="T5" fmla="*/ 38 h 91"/>
                <a:gd name="T6" fmla="*/ 0 w 28"/>
                <a:gd name="T7" fmla="*/ 38 h 91"/>
                <a:gd name="T8" fmla="*/ 0 w 28"/>
                <a:gd name="T9" fmla="*/ 32 h 91"/>
                <a:gd name="T10" fmla="*/ 18 w 28"/>
                <a:gd name="T11" fmla="*/ 32 h 91"/>
                <a:gd name="T12" fmla="*/ 18 w 28"/>
                <a:gd name="T13" fmla="*/ 84 h 91"/>
                <a:gd name="T14" fmla="*/ 28 w 28"/>
                <a:gd name="T15" fmla="*/ 84 h 91"/>
                <a:gd name="T16" fmla="*/ 28 w 28"/>
                <a:gd name="T17" fmla="*/ 91 h 91"/>
                <a:gd name="T18" fmla="*/ 0 w 28"/>
                <a:gd name="T19" fmla="*/ 91 h 91"/>
                <a:gd name="T20" fmla="*/ 0 w 28"/>
                <a:gd name="T21" fmla="*/ 84 h 91"/>
                <a:gd name="T22" fmla="*/ 6 w 28"/>
                <a:gd name="T23" fmla="*/ 7 h 91"/>
                <a:gd name="T24" fmla="*/ 13 w 28"/>
                <a:gd name="T25" fmla="*/ 0 h 91"/>
                <a:gd name="T26" fmla="*/ 19 w 28"/>
                <a:gd name="T27" fmla="*/ 7 h 91"/>
                <a:gd name="T28" fmla="*/ 13 w 28"/>
                <a:gd name="T29" fmla="*/ 14 h 91"/>
                <a:gd name="T30" fmla="*/ 6 w 28"/>
                <a:gd name="T31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1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84"/>
                  </a:lnTo>
                  <a:close/>
                  <a:moveTo>
                    <a:pt x="6" y="7"/>
                  </a:moveTo>
                  <a:cubicBezTo>
                    <a:pt x="6" y="4"/>
                    <a:pt x="9" y="0"/>
                    <a:pt x="13" y="0"/>
                  </a:cubicBezTo>
                  <a:cubicBezTo>
                    <a:pt x="16" y="0"/>
                    <a:pt x="19" y="4"/>
                    <a:pt x="19" y="7"/>
                  </a:cubicBezTo>
                  <a:cubicBezTo>
                    <a:pt x="19" y="11"/>
                    <a:pt x="16" y="14"/>
                    <a:pt x="13" y="14"/>
                  </a:cubicBezTo>
                  <a:cubicBezTo>
                    <a:pt x="9" y="14"/>
                    <a:pt x="6" y="11"/>
                    <a:pt x="6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2"/>
            <p:cNvSpPr>
              <a:spLocks noEditPoints="1"/>
            </p:cNvSpPr>
            <p:nvPr userDrawn="1"/>
          </p:nvSpPr>
          <p:spPr bwMode="auto">
            <a:xfrm>
              <a:off x="4105" y="1763"/>
              <a:ext cx="53" cy="175"/>
            </a:xfrm>
            <a:custGeom>
              <a:avLst/>
              <a:gdLst>
                <a:gd name="T0" fmla="*/ 0 w 28"/>
                <a:gd name="T1" fmla="*/ 84 h 91"/>
                <a:gd name="T2" fmla="*/ 11 w 28"/>
                <a:gd name="T3" fmla="*/ 84 h 91"/>
                <a:gd name="T4" fmla="*/ 11 w 28"/>
                <a:gd name="T5" fmla="*/ 38 h 91"/>
                <a:gd name="T6" fmla="*/ 0 w 28"/>
                <a:gd name="T7" fmla="*/ 38 h 91"/>
                <a:gd name="T8" fmla="*/ 0 w 28"/>
                <a:gd name="T9" fmla="*/ 32 h 91"/>
                <a:gd name="T10" fmla="*/ 18 w 28"/>
                <a:gd name="T11" fmla="*/ 32 h 91"/>
                <a:gd name="T12" fmla="*/ 18 w 28"/>
                <a:gd name="T13" fmla="*/ 84 h 91"/>
                <a:gd name="T14" fmla="*/ 28 w 28"/>
                <a:gd name="T15" fmla="*/ 84 h 91"/>
                <a:gd name="T16" fmla="*/ 28 w 28"/>
                <a:gd name="T17" fmla="*/ 91 h 91"/>
                <a:gd name="T18" fmla="*/ 0 w 28"/>
                <a:gd name="T19" fmla="*/ 91 h 91"/>
                <a:gd name="T20" fmla="*/ 0 w 28"/>
                <a:gd name="T21" fmla="*/ 84 h 91"/>
                <a:gd name="T22" fmla="*/ 6 w 28"/>
                <a:gd name="T23" fmla="*/ 7 h 91"/>
                <a:gd name="T24" fmla="*/ 13 w 28"/>
                <a:gd name="T25" fmla="*/ 0 h 91"/>
                <a:gd name="T26" fmla="*/ 19 w 28"/>
                <a:gd name="T27" fmla="*/ 7 h 91"/>
                <a:gd name="T28" fmla="*/ 13 w 28"/>
                <a:gd name="T29" fmla="*/ 14 h 91"/>
                <a:gd name="T30" fmla="*/ 6 w 28"/>
                <a:gd name="T31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91">
                  <a:moveTo>
                    <a:pt x="0" y="84"/>
                  </a:moveTo>
                  <a:cubicBezTo>
                    <a:pt x="11" y="84"/>
                    <a:pt x="11" y="84"/>
                    <a:pt x="11" y="8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84"/>
                  </a:lnTo>
                  <a:close/>
                  <a:moveTo>
                    <a:pt x="6" y="7"/>
                  </a:moveTo>
                  <a:cubicBezTo>
                    <a:pt x="6" y="4"/>
                    <a:pt x="9" y="0"/>
                    <a:pt x="13" y="0"/>
                  </a:cubicBezTo>
                  <a:cubicBezTo>
                    <a:pt x="16" y="0"/>
                    <a:pt x="19" y="4"/>
                    <a:pt x="19" y="7"/>
                  </a:cubicBezTo>
                  <a:cubicBezTo>
                    <a:pt x="19" y="11"/>
                    <a:pt x="16" y="14"/>
                    <a:pt x="13" y="14"/>
                  </a:cubicBezTo>
                  <a:cubicBezTo>
                    <a:pt x="9" y="14"/>
                    <a:pt x="6" y="11"/>
                    <a:pt x="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3"/>
            <p:cNvSpPr>
              <a:spLocks/>
            </p:cNvSpPr>
            <p:nvPr userDrawn="1"/>
          </p:nvSpPr>
          <p:spPr bwMode="auto">
            <a:xfrm>
              <a:off x="4177" y="1739"/>
              <a:ext cx="53" cy="199"/>
            </a:xfrm>
            <a:custGeom>
              <a:avLst/>
              <a:gdLst>
                <a:gd name="T0" fmla="*/ 0 w 53"/>
                <a:gd name="T1" fmla="*/ 185 h 199"/>
                <a:gd name="T2" fmla="*/ 21 w 53"/>
                <a:gd name="T3" fmla="*/ 185 h 199"/>
                <a:gd name="T4" fmla="*/ 21 w 53"/>
                <a:gd name="T5" fmla="*/ 14 h 199"/>
                <a:gd name="T6" fmla="*/ 0 w 53"/>
                <a:gd name="T7" fmla="*/ 14 h 199"/>
                <a:gd name="T8" fmla="*/ 0 w 53"/>
                <a:gd name="T9" fmla="*/ 0 h 199"/>
                <a:gd name="T10" fmla="*/ 34 w 53"/>
                <a:gd name="T11" fmla="*/ 0 h 199"/>
                <a:gd name="T12" fmla="*/ 34 w 53"/>
                <a:gd name="T13" fmla="*/ 185 h 199"/>
                <a:gd name="T14" fmla="*/ 53 w 53"/>
                <a:gd name="T15" fmla="*/ 185 h 199"/>
                <a:gd name="T16" fmla="*/ 53 w 53"/>
                <a:gd name="T17" fmla="*/ 199 h 199"/>
                <a:gd name="T18" fmla="*/ 0 w 53"/>
                <a:gd name="T19" fmla="*/ 199 h 199"/>
                <a:gd name="T20" fmla="*/ 0 w 53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99">
                  <a:moveTo>
                    <a:pt x="0" y="185"/>
                  </a:moveTo>
                  <a:lnTo>
                    <a:pt x="21" y="185"/>
                  </a:lnTo>
                  <a:lnTo>
                    <a:pt x="2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185"/>
                  </a:lnTo>
                  <a:lnTo>
                    <a:pt x="53" y="185"/>
                  </a:lnTo>
                  <a:lnTo>
                    <a:pt x="53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4"/>
            <p:cNvSpPr>
              <a:spLocks/>
            </p:cNvSpPr>
            <p:nvPr userDrawn="1"/>
          </p:nvSpPr>
          <p:spPr bwMode="auto">
            <a:xfrm>
              <a:off x="4177" y="1739"/>
              <a:ext cx="53" cy="199"/>
            </a:xfrm>
            <a:custGeom>
              <a:avLst/>
              <a:gdLst>
                <a:gd name="T0" fmla="*/ 0 w 53"/>
                <a:gd name="T1" fmla="*/ 185 h 199"/>
                <a:gd name="T2" fmla="*/ 21 w 53"/>
                <a:gd name="T3" fmla="*/ 185 h 199"/>
                <a:gd name="T4" fmla="*/ 21 w 53"/>
                <a:gd name="T5" fmla="*/ 14 h 199"/>
                <a:gd name="T6" fmla="*/ 0 w 53"/>
                <a:gd name="T7" fmla="*/ 14 h 199"/>
                <a:gd name="T8" fmla="*/ 0 w 53"/>
                <a:gd name="T9" fmla="*/ 0 h 199"/>
                <a:gd name="T10" fmla="*/ 34 w 53"/>
                <a:gd name="T11" fmla="*/ 0 h 199"/>
                <a:gd name="T12" fmla="*/ 34 w 53"/>
                <a:gd name="T13" fmla="*/ 185 h 199"/>
                <a:gd name="T14" fmla="*/ 53 w 53"/>
                <a:gd name="T15" fmla="*/ 185 h 199"/>
                <a:gd name="T16" fmla="*/ 53 w 53"/>
                <a:gd name="T17" fmla="*/ 199 h 199"/>
                <a:gd name="T18" fmla="*/ 0 w 53"/>
                <a:gd name="T19" fmla="*/ 199 h 199"/>
                <a:gd name="T20" fmla="*/ 0 w 53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99">
                  <a:moveTo>
                    <a:pt x="0" y="185"/>
                  </a:moveTo>
                  <a:lnTo>
                    <a:pt x="21" y="185"/>
                  </a:lnTo>
                  <a:lnTo>
                    <a:pt x="2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185"/>
                  </a:lnTo>
                  <a:lnTo>
                    <a:pt x="53" y="185"/>
                  </a:lnTo>
                  <a:lnTo>
                    <a:pt x="53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5"/>
            <p:cNvSpPr>
              <a:spLocks/>
            </p:cNvSpPr>
            <p:nvPr userDrawn="1"/>
          </p:nvSpPr>
          <p:spPr bwMode="auto">
            <a:xfrm>
              <a:off x="4249" y="1739"/>
              <a:ext cx="54" cy="199"/>
            </a:xfrm>
            <a:custGeom>
              <a:avLst/>
              <a:gdLst>
                <a:gd name="T0" fmla="*/ 0 w 54"/>
                <a:gd name="T1" fmla="*/ 185 h 199"/>
                <a:gd name="T2" fmla="*/ 20 w 54"/>
                <a:gd name="T3" fmla="*/ 185 h 199"/>
                <a:gd name="T4" fmla="*/ 20 w 54"/>
                <a:gd name="T5" fmla="*/ 14 h 199"/>
                <a:gd name="T6" fmla="*/ 0 w 54"/>
                <a:gd name="T7" fmla="*/ 14 h 199"/>
                <a:gd name="T8" fmla="*/ 0 w 54"/>
                <a:gd name="T9" fmla="*/ 0 h 199"/>
                <a:gd name="T10" fmla="*/ 35 w 54"/>
                <a:gd name="T11" fmla="*/ 0 h 199"/>
                <a:gd name="T12" fmla="*/ 35 w 54"/>
                <a:gd name="T13" fmla="*/ 185 h 199"/>
                <a:gd name="T14" fmla="*/ 54 w 54"/>
                <a:gd name="T15" fmla="*/ 185 h 199"/>
                <a:gd name="T16" fmla="*/ 54 w 54"/>
                <a:gd name="T17" fmla="*/ 199 h 199"/>
                <a:gd name="T18" fmla="*/ 0 w 54"/>
                <a:gd name="T19" fmla="*/ 199 h 199"/>
                <a:gd name="T20" fmla="*/ 0 w 54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9">
                  <a:moveTo>
                    <a:pt x="0" y="185"/>
                  </a:moveTo>
                  <a:lnTo>
                    <a:pt x="20" y="185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85"/>
                  </a:lnTo>
                  <a:lnTo>
                    <a:pt x="54" y="185"/>
                  </a:lnTo>
                  <a:lnTo>
                    <a:pt x="54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6"/>
            <p:cNvSpPr>
              <a:spLocks/>
            </p:cNvSpPr>
            <p:nvPr userDrawn="1"/>
          </p:nvSpPr>
          <p:spPr bwMode="auto">
            <a:xfrm>
              <a:off x="4249" y="1739"/>
              <a:ext cx="54" cy="199"/>
            </a:xfrm>
            <a:custGeom>
              <a:avLst/>
              <a:gdLst>
                <a:gd name="T0" fmla="*/ 0 w 54"/>
                <a:gd name="T1" fmla="*/ 185 h 199"/>
                <a:gd name="T2" fmla="*/ 20 w 54"/>
                <a:gd name="T3" fmla="*/ 185 h 199"/>
                <a:gd name="T4" fmla="*/ 20 w 54"/>
                <a:gd name="T5" fmla="*/ 14 h 199"/>
                <a:gd name="T6" fmla="*/ 0 w 54"/>
                <a:gd name="T7" fmla="*/ 14 h 199"/>
                <a:gd name="T8" fmla="*/ 0 w 54"/>
                <a:gd name="T9" fmla="*/ 0 h 199"/>
                <a:gd name="T10" fmla="*/ 35 w 54"/>
                <a:gd name="T11" fmla="*/ 0 h 199"/>
                <a:gd name="T12" fmla="*/ 35 w 54"/>
                <a:gd name="T13" fmla="*/ 185 h 199"/>
                <a:gd name="T14" fmla="*/ 54 w 54"/>
                <a:gd name="T15" fmla="*/ 185 h 199"/>
                <a:gd name="T16" fmla="*/ 54 w 54"/>
                <a:gd name="T17" fmla="*/ 199 h 199"/>
                <a:gd name="T18" fmla="*/ 0 w 54"/>
                <a:gd name="T19" fmla="*/ 199 h 199"/>
                <a:gd name="T20" fmla="*/ 0 w 54"/>
                <a:gd name="T21" fmla="*/ 1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9">
                  <a:moveTo>
                    <a:pt x="0" y="185"/>
                  </a:moveTo>
                  <a:lnTo>
                    <a:pt x="20" y="185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5" y="185"/>
                  </a:lnTo>
                  <a:lnTo>
                    <a:pt x="54" y="185"/>
                  </a:lnTo>
                  <a:lnTo>
                    <a:pt x="54" y="199"/>
                  </a:lnTo>
                  <a:lnTo>
                    <a:pt x="0" y="199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"/>
            <p:cNvSpPr>
              <a:spLocks noEditPoints="1"/>
            </p:cNvSpPr>
            <p:nvPr userDrawn="1"/>
          </p:nvSpPr>
          <p:spPr bwMode="auto">
            <a:xfrm>
              <a:off x="4324" y="1822"/>
              <a:ext cx="105" cy="11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4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0 h 61"/>
                <a:gd name="T12" fmla="*/ 29 w 55"/>
                <a:gd name="T13" fmla="*/ 0 h 61"/>
                <a:gd name="T14" fmla="*/ 55 w 55"/>
                <a:gd name="T15" fmla="*/ 27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6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4"/>
                    <a:pt x="32" y="54"/>
                  </a:cubicBezTo>
                  <a:cubicBezTo>
                    <a:pt x="40" y="54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8"/>
                    <a:pt x="0" y="30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6" y="0"/>
                    <a:pt x="55" y="13"/>
                    <a:pt x="55" y="27"/>
                  </a:cubicBezTo>
                  <a:cubicBezTo>
                    <a:pt x="55" y="29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6"/>
                    <a:pt x="28" y="6"/>
                  </a:cubicBezTo>
                  <a:cubicBezTo>
                    <a:pt x="18" y="6"/>
                    <a:pt x="9" y="14"/>
                    <a:pt x="8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"/>
            <p:cNvSpPr>
              <a:spLocks noEditPoints="1"/>
            </p:cNvSpPr>
            <p:nvPr userDrawn="1"/>
          </p:nvSpPr>
          <p:spPr bwMode="auto">
            <a:xfrm>
              <a:off x="4324" y="1822"/>
              <a:ext cx="105" cy="117"/>
            </a:xfrm>
            <a:custGeom>
              <a:avLst/>
              <a:gdLst>
                <a:gd name="T0" fmla="*/ 8 w 55"/>
                <a:gd name="T1" fmla="*/ 32 h 61"/>
                <a:gd name="T2" fmla="*/ 32 w 55"/>
                <a:gd name="T3" fmla="*/ 54 h 61"/>
                <a:gd name="T4" fmla="*/ 52 w 55"/>
                <a:gd name="T5" fmla="*/ 48 h 61"/>
                <a:gd name="T6" fmla="*/ 52 w 55"/>
                <a:gd name="T7" fmla="*/ 55 h 61"/>
                <a:gd name="T8" fmla="*/ 31 w 55"/>
                <a:gd name="T9" fmla="*/ 61 h 61"/>
                <a:gd name="T10" fmla="*/ 0 w 55"/>
                <a:gd name="T11" fmla="*/ 30 h 61"/>
                <a:gd name="T12" fmla="*/ 29 w 55"/>
                <a:gd name="T13" fmla="*/ 0 h 61"/>
                <a:gd name="T14" fmla="*/ 55 w 55"/>
                <a:gd name="T15" fmla="*/ 27 h 61"/>
                <a:gd name="T16" fmla="*/ 54 w 55"/>
                <a:gd name="T17" fmla="*/ 32 h 61"/>
                <a:gd name="T18" fmla="*/ 8 w 55"/>
                <a:gd name="T19" fmla="*/ 32 h 61"/>
                <a:gd name="T20" fmla="*/ 8 w 55"/>
                <a:gd name="T21" fmla="*/ 26 h 61"/>
                <a:gd name="T22" fmla="*/ 48 w 55"/>
                <a:gd name="T23" fmla="*/ 26 h 61"/>
                <a:gd name="T24" fmla="*/ 28 w 55"/>
                <a:gd name="T25" fmla="*/ 6 h 61"/>
                <a:gd name="T26" fmla="*/ 8 w 55"/>
                <a:gd name="T2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1">
                  <a:moveTo>
                    <a:pt x="8" y="32"/>
                  </a:moveTo>
                  <a:cubicBezTo>
                    <a:pt x="9" y="47"/>
                    <a:pt x="18" y="54"/>
                    <a:pt x="32" y="54"/>
                  </a:cubicBezTo>
                  <a:cubicBezTo>
                    <a:pt x="40" y="54"/>
                    <a:pt x="45" y="52"/>
                    <a:pt x="52" y="4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6" y="59"/>
                    <a:pt x="38" y="61"/>
                    <a:pt x="31" y="61"/>
                  </a:cubicBezTo>
                  <a:cubicBezTo>
                    <a:pt x="12" y="61"/>
                    <a:pt x="0" y="48"/>
                    <a:pt x="0" y="30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6" y="0"/>
                    <a:pt x="55" y="13"/>
                    <a:pt x="55" y="27"/>
                  </a:cubicBezTo>
                  <a:cubicBezTo>
                    <a:pt x="55" y="29"/>
                    <a:pt x="55" y="31"/>
                    <a:pt x="54" y="32"/>
                  </a:cubicBezTo>
                  <a:lnTo>
                    <a:pt x="8" y="32"/>
                  </a:lnTo>
                  <a:close/>
                  <a:moveTo>
                    <a:pt x="8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7" y="14"/>
                    <a:pt x="40" y="6"/>
                    <a:pt x="28" y="6"/>
                  </a:cubicBezTo>
                  <a:cubicBezTo>
                    <a:pt x="18" y="6"/>
                    <a:pt x="9" y="14"/>
                    <a:pt x="8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9"/>
            <p:cNvSpPr>
              <a:spLocks/>
            </p:cNvSpPr>
            <p:nvPr userDrawn="1"/>
          </p:nvSpPr>
          <p:spPr bwMode="auto">
            <a:xfrm>
              <a:off x="4513" y="1799"/>
              <a:ext cx="101" cy="139"/>
            </a:xfrm>
            <a:custGeom>
              <a:avLst/>
              <a:gdLst>
                <a:gd name="T0" fmla="*/ 11 w 53"/>
                <a:gd name="T1" fmla="*/ 13 h 72"/>
                <a:gd name="T2" fmla="*/ 10 w 53"/>
                <a:gd name="T3" fmla="*/ 15 h 72"/>
                <a:gd name="T4" fmla="*/ 14 w 53"/>
                <a:gd name="T5" fmla="*/ 20 h 72"/>
                <a:gd name="T6" fmla="*/ 8 w 53"/>
                <a:gd name="T7" fmla="*/ 26 h 72"/>
                <a:gd name="T8" fmla="*/ 2 w 53"/>
                <a:gd name="T9" fmla="*/ 18 h 72"/>
                <a:gd name="T10" fmla="*/ 5 w 53"/>
                <a:gd name="T11" fmla="*/ 11 h 72"/>
                <a:gd name="T12" fmla="*/ 26 w 53"/>
                <a:gd name="T13" fmla="*/ 0 h 72"/>
                <a:gd name="T14" fmla="*/ 51 w 53"/>
                <a:gd name="T15" fmla="*/ 21 h 72"/>
                <a:gd name="T16" fmla="*/ 30 w 53"/>
                <a:gd name="T17" fmla="*/ 46 h 72"/>
                <a:gd name="T18" fmla="*/ 9 w 53"/>
                <a:gd name="T19" fmla="*/ 65 h 72"/>
                <a:gd name="T20" fmla="*/ 46 w 53"/>
                <a:gd name="T21" fmla="*/ 65 h 72"/>
                <a:gd name="T22" fmla="*/ 46 w 53"/>
                <a:gd name="T23" fmla="*/ 53 h 72"/>
                <a:gd name="T24" fmla="*/ 53 w 53"/>
                <a:gd name="T25" fmla="*/ 53 h 72"/>
                <a:gd name="T26" fmla="*/ 53 w 53"/>
                <a:gd name="T27" fmla="*/ 72 h 72"/>
                <a:gd name="T28" fmla="*/ 0 w 53"/>
                <a:gd name="T29" fmla="*/ 72 h 72"/>
                <a:gd name="T30" fmla="*/ 0 w 53"/>
                <a:gd name="T31" fmla="*/ 68 h 72"/>
                <a:gd name="T32" fmla="*/ 27 w 53"/>
                <a:gd name="T33" fmla="*/ 40 h 72"/>
                <a:gd name="T34" fmla="*/ 43 w 53"/>
                <a:gd name="T35" fmla="*/ 21 h 72"/>
                <a:gd name="T36" fmla="*/ 26 w 53"/>
                <a:gd name="T37" fmla="*/ 7 h 72"/>
                <a:gd name="T38" fmla="*/ 11 w 53"/>
                <a:gd name="T3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2">
                  <a:moveTo>
                    <a:pt x="11" y="13"/>
                  </a:moveTo>
                  <a:cubicBezTo>
                    <a:pt x="10" y="14"/>
                    <a:pt x="10" y="14"/>
                    <a:pt x="10" y="15"/>
                  </a:cubicBezTo>
                  <a:cubicBezTo>
                    <a:pt x="12" y="16"/>
                    <a:pt x="14" y="18"/>
                    <a:pt x="14" y="20"/>
                  </a:cubicBezTo>
                  <a:cubicBezTo>
                    <a:pt x="14" y="23"/>
                    <a:pt x="12" y="26"/>
                    <a:pt x="8" y="26"/>
                  </a:cubicBezTo>
                  <a:cubicBezTo>
                    <a:pt x="5" y="26"/>
                    <a:pt x="2" y="23"/>
                    <a:pt x="2" y="18"/>
                  </a:cubicBezTo>
                  <a:cubicBezTo>
                    <a:pt x="2" y="16"/>
                    <a:pt x="3" y="13"/>
                    <a:pt x="5" y="11"/>
                  </a:cubicBezTo>
                  <a:cubicBezTo>
                    <a:pt x="8" y="5"/>
                    <a:pt x="17" y="0"/>
                    <a:pt x="26" y="0"/>
                  </a:cubicBezTo>
                  <a:cubicBezTo>
                    <a:pt x="42" y="0"/>
                    <a:pt x="51" y="10"/>
                    <a:pt x="51" y="21"/>
                  </a:cubicBezTo>
                  <a:cubicBezTo>
                    <a:pt x="51" y="32"/>
                    <a:pt x="41" y="39"/>
                    <a:pt x="30" y="46"/>
                  </a:cubicBezTo>
                  <a:cubicBezTo>
                    <a:pt x="22" y="51"/>
                    <a:pt x="14" y="57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" y="55"/>
                    <a:pt x="16" y="47"/>
                    <a:pt x="27" y="40"/>
                  </a:cubicBezTo>
                  <a:cubicBezTo>
                    <a:pt x="36" y="34"/>
                    <a:pt x="43" y="29"/>
                    <a:pt x="43" y="21"/>
                  </a:cubicBezTo>
                  <a:cubicBezTo>
                    <a:pt x="43" y="13"/>
                    <a:pt x="37" y="7"/>
                    <a:pt x="26" y="7"/>
                  </a:cubicBezTo>
                  <a:cubicBezTo>
                    <a:pt x="19" y="7"/>
                    <a:pt x="14" y="10"/>
                    <a:pt x="11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0"/>
            <p:cNvSpPr>
              <a:spLocks/>
            </p:cNvSpPr>
            <p:nvPr userDrawn="1"/>
          </p:nvSpPr>
          <p:spPr bwMode="auto">
            <a:xfrm>
              <a:off x="4513" y="1799"/>
              <a:ext cx="101" cy="139"/>
            </a:xfrm>
            <a:custGeom>
              <a:avLst/>
              <a:gdLst>
                <a:gd name="T0" fmla="*/ 11 w 53"/>
                <a:gd name="T1" fmla="*/ 13 h 72"/>
                <a:gd name="T2" fmla="*/ 10 w 53"/>
                <a:gd name="T3" fmla="*/ 15 h 72"/>
                <a:gd name="T4" fmla="*/ 14 w 53"/>
                <a:gd name="T5" fmla="*/ 20 h 72"/>
                <a:gd name="T6" fmla="*/ 8 w 53"/>
                <a:gd name="T7" fmla="*/ 26 h 72"/>
                <a:gd name="T8" fmla="*/ 2 w 53"/>
                <a:gd name="T9" fmla="*/ 18 h 72"/>
                <a:gd name="T10" fmla="*/ 5 w 53"/>
                <a:gd name="T11" fmla="*/ 11 h 72"/>
                <a:gd name="T12" fmla="*/ 26 w 53"/>
                <a:gd name="T13" fmla="*/ 0 h 72"/>
                <a:gd name="T14" fmla="*/ 51 w 53"/>
                <a:gd name="T15" fmla="*/ 21 h 72"/>
                <a:gd name="T16" fmla="*/ 30 w 53"/>
                <a:gd name="T17" fmla="*/ 46 h 72"/>
                <a:gd name="T18" fmla="*/ 9 w 53"/>
                <a:gd name="T19" fmla="*/ 65 h 72"/>
                <a:gd name="T20" fmla="*/ 46 w 53"/>
                <a:gd name="T21" fmla="*/ 65 h 72"/>
                <a:gd name="T22" fmla="*/ 46 w 53"/>
                <a:gd name="T23" fmla="*/ 53 h 72"/>
                <a:gd name="T24" fmla="*/ 53 w 53"/>
                <a:gd name="T25" fmla="*/ 53 h 72"/>
                <a:gd name="T26" fmla="*/ 53 w 53"/>
                <a:gd name="T27" fmla="*/ 72 h 72"/>
                <a:gd name="T28" fmla="*/ 0 w 53"/>
                <a:gd name="T29" fmla="*/ 72 h 72"/>
                <a:gd name="T30" fmla="*/ 0 w 53"/>
                <a:gd name="T31" fmla="*/ 68 h 72"/>
                <a:gd name="T32" fmla="*/ 27 w 53"/>
                <a:gd name="T33" fmla="*/ 40 h 72"/>
                <a:gd name="T34" fmla="*/ 43 w 53"/>
                <a:gd name="T35" fmla="*/ 21 h 72"/>
                <a:gd name="T36" fmla="*/ 26 w 53"/>
                <a:gd name="T37" fmla="*/ 7 h 72"/>
                <a:gd name="T38" fmla="*/ 11 w 53"/>
                <a:gd name="T3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72">
                  <a:moveTo>
                    <a:pt x="11" y="13"/>
                  </a:moveTo>
                  <a:cubicBezTo>
                    <a:pt x="10" y="14"/>
                    <a:pt x="10" y="14"/>
                    <a:pt x="10" y="15"/>
                  </a:cubicBezTo>
                  <a:cubicBezTo>
                    <a:pt x="12" y="16"/>
                    <a:pt x="14" y="18"/>
                    <a:pt x="14" y="20"/>
                  </a:cubicBezTo>
                  <a:cubicBezTo>
                    <a:pt x="14" y="23"/>
                    <a:pt x="12" y="26"/>
                    <a:pt x="8" y="26"/>
                  </a:cubicBezTo>
                  <a:cubicBezTo>
                    <a:pt x="5" y="26"/>
                    <a:pt x="2" y="23"/>
                    <a:pt x="2" y="18"/>
                  </a:cubicBezTo>
                  <a:cubicBezTo>
                    <a:pt x="2" y="16"/>
                    <a:pt x="3" y="13"/>
                    <a:pt x="5" y="11"/>
                  </a:cubicBezTo>
                  <a:cubicBezTo>
                    <a:pt x="8" y="5"/>
                    <a:pt x="17" y="0"/>
                    <a:pt x="26" y="0"/>
                  </a:cubicBezTo>
                  <a:cubicBezTo>
                    <a:pt x="42" y="0"/>
                    <a:pt x="51" y="10"/>
                    <a:pt x="51" y="21"/>
                  </a:cubicBezTo>
                  <a:cubicBezTo>
                    <a:pt x="51" y="32"/>
                    <a:pt x="41" y="39"/>
                    <a:pt x="30" y="46"/>
                  </a:cubicBezTo>
                  <a:cubicBezTo>
                    <a:pt x="22" y="51"/>
                    <a:pt x="14" y="57"/>
                    <a:pt x="9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" y="55"/>
                    <a:pt x="16" y="47"/>
                    <a:pt x="27" y="40"/>
                  </a:cubicBezTo>
                  <a:cubicBezTo>
                    <a:pt x="36" y="34"/>
                    <a:pt x="43" y="29"/>
                    <a:pt x="43" y="21"/>
                  </a:cubicBezTo>
                  <a:cubicBezTo>
                    <a:pt x="43" y="13"/>
                    <a:pt x="37" y="7"/>
                    <a:pt x="26" y="7"/>
                  </a:cubicBezTo>
                  <a:cubicBezTo>
                    <a:pt x="19" y="7"/>
                    <a:pt x="14" y="10"/>
                    <a:pt x="1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1"/>
            <p:cNvSpPr>
              <a:spLocks noEditPoints="1"/>
            </p:cNvSpPr>
            <p:nvPr userDrawn="1"/>
          </p:nvSpPr>
          <p:spPr bwMode="auto">
            <a:xfrm>
              <a:off x="4642" y="1799"/>
              <a:ext cx="118" cy="140"/>
            </a:xfrm>
            <a:custGeom>
              <a:avLst/>
              <a:gdLst>
                <a:gd name="T0" fmla="*/ 0 w 62"/>
                <a:gd name="T1" fmla="*/ 37 h 73"/>
                <a:gd name="T2" fmla="*/ 31 w 62"/>
                <a:gd name="T3" fmla="*/ 0 h 73"/>
                <a:gd name="T4" fmla="*/ 62 w 62"/>
                <a:gd name="T5" fmla="*/ 37 h 73"/>
                <a:gd name="T6" fmla="*/ 31 w 62"/>
                <a:gd name="T7" fmla="*/ 73 h 73"/>
                <a:gd name="T8" fmla="*/ 0 w 62"/>
                <a:gd name="T9" fmla="*/ 37 h 73"/>
                <a:gd name="T10" fmla="*/ 55 w 62"/>
                <a:gd name="T11" fmla="*/ 37 h 73"/>
                <a:gd name="T12" fmla="*/ 31 w 62"/>
                <a:gd name="T13" fmla="*/ 7 h 73"/>
                <a:gd name="T14" fmla="*/ 8 w 62"/>
                <a:gd name="T15" fmla="*/ 37 h 73"/>
                <a:gd name="T16" fmla="*/ 31 w 62"/>
                <a:gd name="T17" fmla="*/ 66 h 73"/>
                <a:gd name="T18" fmla="*/ 55 w 62"/>
                <a:gd name="T1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3">
                  <a:moveTo>
                    <a:pt x="0" y="37"/>
                  </a:moveTo>
                  <a:cubicBezTo>
                    <a:pt x="0" y="16"/>
                    <a:pt x="13" y="0"/>
                    <a:pt x="31" y="0"/>
                  </a:cubicBezTo>
                  <a:cubicBezTo>
                    <a:pt x="49" y="0"/>
                    <a:pt x="62" y="16"/>
                    <a:pt x="62" y="37"/>
                  </a:cubicBezTo>
                  <a:cubicBezTo>
                    <a:pt x="62" y="57"/>
                    <a:pt x="49" y="73"/>
                    <a:pt x="31" y="73"/>
                  </a:cubicBezTo>
                  <a:cubicBezTo>
                    <a:pt x="13" y="73"/>
                    <a:pt x="0" y="57"/>
                    <a:pt x="0" y="37"/>
                  </a:cubicBezTo>
                  <a:moveTo>
                    <a:pt x="55" y="37"/>
                  </a:moveTo>
                  <a:cubicBezTo>
                    <a:pt x="55" y="19"/>
                    <a:pt x="45" y="7"/>
                    <a:pt x="31" y="7"/>
                  </a:cubicBezTo>
                  <a:cubicBezTo>
                    <a:pt x="17" y="7"/>
                    <a:pt x="8" y="19"/>
                    <a:pt x="8" y="37"/>
                  </a:cubicBezTo>
                  <a:cubicBezTo>
                    <a:pt x="8" y="54"/>
                    <a:pt x="17" y="66"/>
                    <a:pt x="31" y="66"/>
                  </a:cubicBezTo>
                  <a:cubicBezTo>
                    <a:pt x="45" y="66"/>
                    <a:pt x="55" y="54"/>
                    <a:pt x="55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2"/>
            <p:cNvSpPr>
              <a:spLocks noEditPoints="1"/>
            </p:cNvSpPr>
            <p:nvPr userDrawn="1"/>
          </p:nvSpPr>
          <p:spPr bwMode="auto">
            <a:xfrm>
              <a:off x="4642" y="1799"/>
              <a:ext cx="118" cy="140"/>
            </a:xfrm>
            <a:custGeom>
              <a:avLst/>
              <a:gdLst>
                <a:gd name="T0" fmla="*/ 0 w 62"/>
                <a:gd name="T1" fmla="*/ 37 h 73"/>
                <a:gd name="T2" fmla="*/ 31 w 62"/>
                <a:gd name="T3" fmla="*/ 0 h 73"/>
                <a:gd name="T4" fmla="*/ 62 w 62"/>
                <a:gd name="T5" fmla="*/ 37 h 73"/>
                <a:gd name="T6" fmla="*/ 31 w 62"/>
                <a:gd name="T7" fmla="*/ 73 h 73"/>
                <a:gd name="T8" fmla="*/ 0 w 62"/>
                <a:gd name="T9" fmla="*/ 37 h 73"/>
                <a:gd name="T10" fmla="*/ 55 w 62"/>
                <a:gd name="T11" fmla="*/ 37 h 73"/>
                <a:gd name="T12" fmla="*/ 31 w 62"/>
                <a:gd name="T13" fmla="*/ 7 h 73"/>
                <a:gd name="T14" fmla="*/ 8 w 62"/>
                <a:gd name="T15" fmla="*/ 37 h 73"/>
                <a:gd name="T16" fmla="*/ 31 w 62"/>
                <a:gd name="T17" fmla="*/ 66 h 73"/>
                <a:gd name="T18" fmla="*/ 55 w 62"/>
                <a:gd name="T1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3">
                  <a:moveTo>
                    <a:pt x="0" y="37"/>
                  </a:moveTo>
                  <a:cubicBezTo>
                    <a:pt x="0" y="16"/>
                    <a:pt x="13" y="0"/>
                    <a:pt x="31" y="0"/>
                  </a:cubicBezTo>
                  <a:cubicBezTo>
                    <a:pt x="49" y="0"/>
                    <a:pt x="62" y="16"/>
                    <a:pt x="62" y="37"/>
                  </a:cubicBezTo>
                  <a:cubicBezTo>
                    <a:pt x="62" y="57"/>
                    <a:pt x="49" y="73"/>
                    <a:pt x="31" y="73"/>
                  </a:cubicBezTo>
                  <a:cubicBezTo>
                    <a:pt x="13" y="73"/>
                    <a:pt x="0" y="57"/>
                    <a:pt x="0" y="37"/>
                  </a:cubicBezTo>
                  <a:close/>
                  <a:moveTo>
                    <a:pt x="55" y="37"/>
                  </a:moveTo>
                  <a:cubicBezTo>
                    <a:pt x="55" y="19"/>
                    <a:pt x="45" y="7"/>
                    <a:pt x="31" y="7"/>
                  </a:cubicBezTo>
                  <a:cubicBezTo>
                    <a:pt x="17" y="7"/>
                    <a:pt x="8" y="19"/>
                    <a:pt x="8" y="37"/>
                  </a:cubicBezTo>
                  <a:cubicBezTo>
                    <a:pt x="8" y="54"/>
                    <a:pt x="17" y="66"/>
                    <a:pt x="31" y="66"/>
                  </a:cubicBezTo>
                  <a:cubicBezTo>
                    <a:pt x="45" y="66"/>
                    <a:pt x="55" y="54"/>
                    <a:pt x="5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3"/>
            <p:cNvSpPr>
              <a:spLocks/>
            </p:cNvSpPr>
            <p:nvPr userDrawn="1"/>
          </p:nvSpPr>
          <p:spPr bwMode="auto">
            <a:xfrm>
              <a:off x="4791" y="1801"/>
              <a:ext cx="78" cy="137"/>
            </a:xfrm>
            <a:custGeom>
              <a:avLst/>
              <a:gdLst>
                <a:gd name="T0" fmla="*/ 0 w 78"/>
                <a:gd name="T1" fmla="*/ 123 h 137"/>
                <a:gd name="T2" fmla="*/ 32 w 78"/>
                <a:gd name="T3" fmla="*/ 123 h 137"/>
                <a:gd name="T4" fmla="*/ 32 w 78"/>
                <a:gd name="T5" fmla="*/ 15 h 137"/>
                <a:gd name="T6" fmla="*/ 4 w 78"/>
                <a:gd name="T7" fmla="*/ 25 h 137"/>
                <a:gd name="T8" fmla="*/ 0 w 78"/>
                <a:gd name="T9" fmla="*/ 12 h 137"/>
                <a:gd name="T10" fmla="*/ 42 w 78"/>
                <a:gd name="T11" fmla="*/ 0 h 137"/>
                <a:gd name="T12" fmla="*/ 47 w 78"/>
                <a:gd name="T13" fmla="*/ 0 h 137"/>
                <a:gd name="T14" fmla="*/ 47 w 78"/>
                <a:gd name="T15" fmla="*/ 123 h 137"/>
                <a:gd name="T16" fmla="*/ 78 w 78"/>
                <a:gd name="T17" fmla="*/ 123 h 137"/>
                <a:gd name="T18" fmla="*/ 78 w 78"/>
                <a:gd name="T19" fmla="*/ 137 h 137"/>
                <a:gd name="T20" fmla="*/ 0 w 78"/>
                <a:gd name="T21" fmla="*/ 137 h 137"/>
                <a:gd name="T22" fmla="*/ 0 w 78"/>
                <a:gd name="T23" fmla="*/ 12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37">
                  <a:moveTo>
                    <a:pt x="0" y="123"/>
                  </a:moveTo>
                  <a:lnTo>
                    <a:pt x="32" y="123"/>
                  </a:lnTo>
                  <a:lnTo>
                    <a:pt x="32" y="15"/>
                  </a:lnTo>
                  <a:lnTo>
                    <a:pt x="4" y="25"/>
                  </a:lnTo>
                  <a:lnTo>
                    <a:pt x="0" y="12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47" y="123"/>
                  </a:lnTo>
                  <a:lnTo>
                    <a:pt x="78" y="123"/>
                  </a:lnTo>
                  <a:lnTo>
                    <a:pt x="78" y="137"/>
                  </a:lnTo>
                  <a:lnTo>
                    <a:pt x="0" y="137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4"/>
            <p:cNvSpPr>
              <a:spLocks/>
            </p:cNvSpPr>
            <p:nvPr userDrawn="1"/>
          </p:nvSpPr>
          <p:spPr bwMode="auto">
            <a:xfrm>
              <a:off x="4791" y="1801"/>
              <a:ext cx="78" cy="137"/>
            </a:xfrm>
            <a:custGeom>
              <a:avLst/>
              <a:gdLst>
                <a:gd name="T0" fmla="*/ 0 w 78"/>
                <a:gd name="T1" fmla="*/ 123 h 137"/>
                <a:gd name="T2" fmla="*/ 32 w 78"/>
                <a:gd name="T3" fmla="*/ 123 h 137"/>
                <a:gd name="T4" fmla="*/ 32 w 78"/>
                <a:gd name="T5" fmla="*/ 15 h 137"/>
                <a:gd name="T6" fmla="*/ 4 w 78"/>
                <a:gd name="T7" fmla="*/ 25 h 137"/>
                <a:gd name="T8" fmla="*/ 0 w 78"/>
                <a:gd name="T9" fmla="*/ 12 h 137"/>
                <a:gd name="T10" fmla="*/ 42 w 78"/>
                <a:gd name="T11" fmla="*/ 0 h 137"/>
                <a:gd name="T12" fmla="*/ 47 w 78"/>
                <a:gd name="T13" fmla="*/ 0 h 137"/>
                <a:gd name="T14" fmla="*/ 47 w 78"/>
                <a:gd name="T15" fmla="*/ 123 h 137"/>
                <a:gd name="T16" fmla="*/ 78 w 78"/>
                <a:gd name="T17" fmla="*/ 123 h 137"/>
                <a:gd name="T18" fmla="*/ 78 w 78"/>
                <a:gd name="T19" fmla="*/ 137 h 137"/>
                <a:gd name="T20" fmla="*/ 0 w 78"/>
                <a:gd name="T21" fmla="*/ 137 h 137"/>
                <a:gd name="T22" fmla="*/ 0 w 78"/>
                <a:gd name="T23" fmla="*/ 12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37">
                  <a:moveTo>
                    <a:pt x="0" y="123"/>
                  </a:moveTo>
                  <a:lnTo>
                    <a:pt x="32" y="123"/>
                  </a:lnTo>
                  <a:lnTo>
                    <a:pt x="32" y="15"/>
                  </a:lnTo>
                  <a:lnTo>
                    <a:pt x="4" y="25"/>
                  </a:lnTo>
                  <a:lnTo>
                    <a:pt x="0" y="12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47" y="123"/>
                  </a:lnTo>
                  <a:lnTo>
                    <a:pt x="78" y="123"/>
                  </a:lnTo>
                  <a:lnTo>
                    <a:pt x="78" y="137"/>
                  </a:lnTo>
                  <a:lnTo>
                    <a:pt x="0" y="137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5"/>
            <p:cNvSpPr>
              <a:spLocks/>
            </p:cNvSpPr>
            <p:nvPr userDrawn="1"/>
          </p:nvSpPr>
          <p:spPr bwMode="auto">
            <a:xfrm>
              <a:off x="4884" y="1803"/>
              <a:ext cx="103" cy="167"/>
            </a:xfrm>
            <a:custGeom>
              <a:avLst/>
              <a:gdLst>
                <a:gd name="T0" fmla="*/ 17 w 103"/>
                <a:gd name="T1" fmla="*/ 161 h 167"/>
                <a:gd name="T2" fmla="*/ 84 w 103"/>
                <a:gd name="T3" fmla="*/ 11 h 167"/>
                <a:gd name="T4" fmla="*/ 14 w 103"/>
                <a:gd name="T5" fmla="*/ 11 h 167"/>
                <a:gd name="T6" fmla="*/ 14 w 103"/>
                <a:gd name="T7" fmla="*/ 36 h 167"/>
                <a:gd name="T8" fmla="*/ 0 w 103"/>
                <a:gd name="T9" fmla="*/ 36 h 167"/>
                <a:gd name="T10" fmla="*/ 0 w 103"/>
                <a:gd name="T11" fmla="*/ 0 h 167"/>
                <a:gd name="T12" fmla="*/ 101 w 103"/>
                <a:gd name="T13" fmla="*/ 0 h 167"/>
                <a:gd name="T14" fmla="*/ 103 w 103"/>
                <a:gd name="T15" fmla="*/ 4 h 167"/>
                <a:gd name="T16" fmla="*/ 31 w 103"/>
                <a:gd name="T17" fmla="*/ 167 h 167"/>
                <a:gd name="T18" fmla="*/ 17 w 103"/>
                <a:gd name="T19" fmla="*/ 16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67">
                  <a:moveTo>
                    <a:pt x="17" y="161"/>
                  </a:moveTo>
                  <a:lnTo>
                    <a:pt x="84" y="11"/>
                  </a:lnTo>
                  <a:lnTo>
                    <a:pt x="14" y="11"/>
                  </a:lnTo>
                  <a:lnTo>
                    <a:pt x="14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3" y="4"/>
                  </a:lnTo>
                  <a:lnTo>
                    <a:pt x="31" y="167"/>
                  </a:lnTo>
                  <a:lnTo>
                    <a:pt x="17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6"/>
            <p:cNvSpPr>
              <a:spLocks/>
            </p:cNvSpPr>
            <p:nvPr userDrawn="1"/>
          </p:nvSpPr>
          <p:spPr bwMode="auto">
            <a:xfrm>
              <a:off x="4884" y="1803"/>
              <a:ext cx="103" cy="167"/>
            </a:xfrm>
            <a:custGeom>
              <a:avLst/>
              <a:gdLst>
                <a:gd name="T0" fmla="*/ 17 w 103"/>
                <a:gd name="T1" fmla="*/ 161 h 167"/>
                <a:gd name="T2" fmla="*/ 84 w 103"/>
                <a:gd name="T3" fmla="*/ 11 h 167"/>
                <a:gd name="T4" fmla="*/ 14 w 103"/>
                <a:gd name="T5" fmla="*/ 11 h 167"/>
                <a:gd name="T6" fmla="*/ 14 w 103"/>
                <a:gd name="T7" fmla="*/ 36 h 167"/>
                <a:gd name="T8" fmla="*/ 0 w 103"/>
                <a:gd name="T9" fmla="*/ 36 h 167"/>
                <a:gd name="T10" fmla="*/ 0 w 103"/>
                <a:gd name="T11" fmla="*/ 0 h 167"/>
                <a:gd name="T12" fmla="*/ 101 w 103"/>
                <a:gd name="T13" fmla="*/ 0 h 167"/>
                <a:gd name="T14" fmla="*/ 103 w 103"/>
                <a:gd name="T15" fmla="*/ 4 h 167"/>
                <a:gd name="T16" fmla="*/ 31 w 103"/>
                <a:gd name="T17" fmla="*/ 167 h 167"/>
                <a:gd name="T18" fmla="*/ 17 w 103"/>
                <a:gd name="T19" fmla="*/ 16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67">
                  <a:moveTo>
                    <a:pt x="17" y="161"/>
                  </a:moveTo>
                  <a:lnTo>
                    <a:pt x="84" y="11"/>
                  </a:lnTo>
                  <a:lnTo>
                    <a:pt x="14" y="11"/>
                  </a:lnTo>
                  <a:lnTo>
                    <a:pt x="14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3" y="4"/>
                  </a:lnTo>
                  <a:lnTo>
                    <a:pt x="31" y="167"/>
                  </a:lnTo>
                  <a:lnTo>
                    <a:pt x="17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7"/>
            <p:cNvSpPr>
              <a:spLocks/>
            </p:cNvSpPr>
            <p:nvPr userDrawn="1"/>
          </p:nvSpPr>
          <p:spPr bwMode="auto">
            <a:xfrm>
              <a:off x="2006" y="1884"/>
              <a:ext cx="650" cy="340"/>
            </a:xfrm>
            <a:custGeom>
              <a:avLst/>
              <a:gdLst>
                <a:gd name="T0" fmla="*/ 326 w 341"/>
                <a:gd name="T1" fmla="*/ 0 h 177"/>
                <a:gd name="T2" fmla="*/ 0 w 341"/>
                <a:gd name="T3" fmla="*/ 177 h 177"/>
                <a:gd name="T4" fmla="*/ 210 w 341"/>
                <a:gd name="T5" fmla="*/ 149 h 177"/>
                <a:gd name="T6" fmla="*/ 341 w 341"/>
                <a:gd name="T7" fmla="*/ 177 h 177"/>
                <a:gd name="T8" fmla="*/ 326 w 34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77">
                  <a:moveTo>
                    <a:pt x="326" y="0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108" y="149"/>
                    <a:pt x="210" y="149"/>
                  </a:cubicBezTo>
                  <a:cubicBezTo>
                    <a:pt x="260" y="149"/>
                    <a:pt x="309" y="156"/>
                    <a:pt x="341" y="177"/>
                  </a:cubicBezTo>
                  <a:cubicBezTo>
                    <a:pt x="341" y="177"/>
                    <a:pt x="252" y="92"/>
                    <a:pt x="32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8"/>
            <p:cNvSpPr>
              <a:spLocks/>
            </p:cNvSpPr>
            <p:nvPr userDrawn="1"/>
          </p:nvSpPr>
          <p:spPr bwMode="auto">
            <a:xfrm>
              <a:off x="1852" y="1876"/>
              <a:ext cx="650" cy="338"/>
            </a:xfrm>
            <a:custGeom>
              <a:avLst/>
              <a:gdLst>
                <a:gd name="T0" fmla="*/ 326 w 341"/>
                <a:gd name="T1" fmla="*/ 0 h 176"/>
                <a:gd name="T2" fmla="*/ 0 w 341"/>
                <a:gd name="T3" fmla="*/ 169 h 176"/>
                <a:gd name="T4" fmla="*/ 341 w 341"/>
                <a:gd name="T5" fmla="*/ 176 h 176"/>
                <a:gd name="T6" fmla="*/ 326 w 341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176">
                  <a:moveTo>
                    <a:pt x="326" y="0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244" y="114"/>
                    <a:pt x="341" y="176"/>
                  </a:cubicBezTo>
                  <a:cubicBezTo>
                    <a:pt x="341" y="176"/>
                    <a:pt x="252" y="92"/>
                    <a:pt x="3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9"/>
            <p:cNvSpPr>
              <a:spLocks noEditPoints="1"/>
            </p:cNvSpPr>
            <p:nvPr userDrawn="1"/>
          </p:nvSpPr>
          <p:spPr bwMode="auto">
            <a:xfrm>
              <a:off x="3712" y="2561"/>
              <a:ext cx="109" cy="109"/>
            </a:xfrm>
            <a:custGeom>
              <a:avLst/>
              <a:gdLst>
                <a:gd name="T0" fmla="*/ 0 w 57"/>
                <a:gd name="T1" fmla="*/ 47 h 57"/>
                <a:gd name="T2" fmla="*/ 6 w 57"/>
                <a:gd name="T3" fmla="*/ 47 h 57"/>
                <a:gd name="T4" fmla="*/ 6 w 57"/>
                <a:gd name="T5" fmla="*/ 10 h 57"/>
                <a:gd name="T6" fmla="*/ 0 w 57"/>
                <a:gd name="T7" fmla="*/ 10 h 57"/>
                <a:gd name="T8" fmla="*/ 0 w 57"/>
                <a:gd name="T9" fmla="*/ 0 h 57"/>
                <a:gd name="T10" fmla="*/ 23 w 57"/>
                <a:gd name="T11" fmla="*/ 0 h 57"/>
                <a:gd name="T12" fmla="*/ 57 w 57"/>
                <a:gd name="T13" fmla="*/ 28 h 57"/>
                <a:gd name="T14" fmla="*/ 22 w 57"/>
                <a:gd name="T15" fmla="*/ 57 h 57"/>
                <a:gd name="T16" fmla="*/ 0 w 57"/>
                <a:gd name="T17" fmla="*/ 57 h 57"/>
                <a:gd name="T18" fmla="*/ 0 w 57"/>
                <a:gd name="T19" fmla="*/ 47 h 57"/>
                <a:gd name="T20" fmla="*/ 24 w 57"/>
                <a:gd name="T21" fmla="*/ 47 h 57"/>
                <a:gd name="T22" fmla="*/ 44 w 57"/>
                <a:gd name="T23" fmla="*/ 28 h 57"/>
                <a:gd name="T24" fmla="*/ 23 w 57"/>
                <a:gd name="T25" fmla="*/ 10 h 57"/>
                <a:gd name="T26" fmla="*/ 19 w 57"/>
                <a:gd name="T27" fmla="*/ 10 h 57"/>
                <a:gd name="T28" fmla="*/ 19 w 57"/>
                <a:gd name="T29" fmla="*/ 47 h 57"/>
                <a:gd name="T30" fmla="*/ 24 w 57"/>
                <a:gd name="T31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7">
                  <a:moveTo>
                    <a:pt x="0" y="47"/>
                  </a:moveTo>
                  <a:cubicBezTo>
                    <a:pt x="6" y="47"/>
                    <a:pt x="6" y="47"/>
                    <a:pt x="6" y="47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0"/>
                    <a:pt x="57" y="11"/>
                    <a:pt x="57" y="28"/>
                  </a:cubicBezTo>
                  <a:cubicBezTo>
                    <a:pt x="57" y="45"/>
                    <a:pt x="45" y="57"/>
                    <a:pt x="22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47"/>
                  </a:lnTo>
                  <a:close/>
                  <a:moveTo>
                    <a:pt x="24" y="47"/>
                  </a:moveTo>
                  <a:cubicBezTo>
                    <a:pt x="37" y="47"/>
                    <a:pt x="44" y="40"/>
                    <a:pt x="44" y="28"/>
                  </a:cubicBezTo>
                  <a:cubicBezTo>
                    <a:pt x="44" y="16"/>
                    <a:pt x="36" y="10"/>
                    <a:pt x="23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7"/>
                    <a:pt x="19" y="47"/>
                    <a:pt x="19" y="47"/>
                  </a:cubicBezTo>
                  <a:lnTo>
                    <a:pt x="2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0"/>
            <p:cNvSpPr>
              <a:spLocks/>
            </p:cNvSpPr>
            <p:nvPr userDrawn="1"/>
          </p:nvSpPr>
          <p:spPr bwMode="auto">
            <a:xfrm>
              <a:off x="3823" y="2561"/>
              <a:ext cx="108" cy="109"/>
            </a:xfrm>
            <a:custGeom>
              <a:avLst/>
              <a:gdLst>
                <a:gd name="T0" fmla="*/ 28 w 108"/>
                <a:gd name="T1" fmla="*/ 90 h 109"/>
                <a:gd name="T2" fmla="*/ 41 w 108"/>
                <a:gd name="T3" fmla="*/ 90 h 109"/>
                <a:gd name="T4" fmla="*/ 41 w 108"/>
                <a:gd name="T5" fmla="*/ 67 h 109"/>
                <a:gd name="T6" fmla="*/ 11 w 108"/>
                <a:gd name="T7" fmla="*/ 19 h 109"/>
                <a:gd name="T8" fmla="*/ 0 w 108"/>
                <a:gd name="T9" fmla="*/ 19 h 109"/>
                <a:gd name="T10" fmla="*/ 0 w 108"/>
                <a:gd name="T11" fmla="*/ 0 h 109"/>
                <a:gd name="T12" fmla="*/ 47 w 108"/>
                <a:gd name="T13" fmla="*/ 0 h 109"/>
                <a:gd name="T14" fmla="*/ 47 w 108"/>
                <a:gd name="T15" fmla="*/ 19 h 109"/>
                <a:gd name="T16" fmla="*/ 36 w 108"/>
                <a:gd name="T17" fmla="*/ 19 h 109"/>
                <a:gd name="T18" fmla="*/ 55 w 108"/>
                <a:gd name="T19" fmla="*/ 50 h 109"/>
                <a:gd name="T20" fmla="*/ 74 w 108"/>
                <a:gd name="T21" fmla="*/ 19 h 109"/>
                <a:gd name="T22" fmla="*/ 62 w 108"/>
                <a:gd name="T23" fmla="*/ 19 h 109"/>
                <a:gd name="T24" fmla="*/ 62 w 108"/>
                <a:gd name="T25" fmla="*/ 0 h 109"/>
                <a:gd name="T26" fmla="*/ 108 w 108"/>
                <a:gd name="T27" fmla="*/ 0 h 109"/>
                <a:gd name="T28" fmla="*/ 108 w 108"/>
                <a:gd name="T29" fmla="*/ 19 h 109"/>
                <a:gd name="T30" fmla="*/ 97 w 108"/>
                <a:gd name="T31" fmla="*/ 19 h 109"/>
                <a:gd name="T32" fmla="*/ 66 w 108"/>
                <a:gd name="T33" fmla="*/ 67 h 109"/>
                <a:gd name="T34" fmla="*/ 66 w 108"/>
                <a:gd name="T35" fmla="*/ 90 h 109"/>
                <a:gd name="T36" fmla="*/ 80 w 108"/>
                <a:gd name="T37" fmla="*/ 90 h 109"/>
                <a:gd name="T38" fmla="*/ 80 w 108"/>
                <a:gd name="T39" fmla="*/ 109 h 109"/>
                <a:gd name="T40" fmla="*/ 28 w 108"/>
                <a:gd name="T41" fmla="*/ 109 h 109"/>
                <a:gd name="T42" fmla="*/ 28 w 108"/>
                <a:gd name="T43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09">
                  <a:moveTo>
                    <a:pt x="28" y="90"/>
                  </a:moveTo>
                  <a:lnTo>
                    <a:pt x="41" y="90"/>
                  </a:lnTo>
                  <a:lnTo>
                    <a:pt x="41" y="67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9"/>
                  </a:lnTo>
                  <a:lnTo>
                    <a:pt x="36" y="19"/>
                  </a:lnTo>
                  <a:lnTo>
                    <a:pt x="55" y="50"/>
                  </a:lnTo>
                  <a:lnTo>
                    <a:pt x="74" y="19"/>
                  </a:lnTo>
                  <a:lnTo>
                    <a:pt x="62" y="19"/>
                  </a:lnTo>
                  <a:lnTo>
                    <a:pt x="62" y="0"/>
                  </a:lnTo>
                  <a:lnTo>
                    <a:pt x="108" y="0"/>
                  </a:lnTo>
                  <a:lnTo>
                    <a:pt x="108" y="19"/>
                  </a:lnTo>
                  <a:lnTo>
                    <a:pt x="97" y="19"/>
                  </a:lnTo>
                  <a:lnTo>
                    <a:pt x="66" y="67"/>
                  </a:lnTo>
                  <a:lnTo>
                    <a:pt x="66" y="90"/>
                  </a:lnTo>
                  <a:lnTo>
                    <a:pt x="80" y="90"/>
                  </a:lnTo>
                  <a:lnTo>
                    <a:pt x="80" y="109"/>
                  </a:lnTo>
                  <a:lnTo>
                    <a:pt x="28" y="109"/>
                  </a:lnTo>
                  <a:lnTo>
                    <a:pt x="2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"/>
            <p:cNvSpPr>
              <a:spLocks/>
            </p:cNvSpPr>
            <p:nvPr userDrawn="1"/>
          </p:nvSpPr>
          <p:spPr bwMode="auto">
            <a:xfrm>
              <a:off x="3939" y="2561"/>
              <a:ext cx="118" cy="111"/>
            </a:xfrm>
            <a:custGeom>
              <a:avLst/>
              <a:gdLst>
                <a:gd name="T0" fmla="*/ 107 w 118"/>
                <a:gd name="T1" fmla="*/ 111 h 111"/>
                <a:gd name="T2" fmla="*/ 89 w 118"/>
                <a:gd name="T3" fmla="*/ 111 h 111"/>
                <a:gd name="T4" fmla="*/ 36 w 118"/>
                <a:gd name="T5" fmla="*/ 40 h 111"/>
                <a:gd name="T6" fmla="*/ 36 w 118"/>
                <a:gd name="T7" fmla="*/ 90 h 111"/>
                <a:gd name="T8" fmla="*/ 49 w 118"/>
                <a:gd name="T9" fmla="*/ 90 h 111"/>
                <a:gd name="T10" fmla="*/ 49 w 118"/>
                <a:gd name="T11" fmla="*/ 109 h 111"/>
                <a:gd name="T12" fmla="*/ 0 w 118"/>
                <a:gd name="T13" fmla="*/ 109 h 111"/>
                <a:gd name="T14" fmla="*/ 0 w 118"/>
                <a:gd name="T15" fmla="*/ 90 h 111"/>
                <a:gd name="T16" fmla="*/ 13 w 118"/>
                <a:gd name="T17" fmla="*/ 90 h 111"/>
                <a:gd name="T18" fmla="*/ 13 w 118"/>
                <a:gd name="T19" fmla="*/ 19 h 111"/>
                <a:gd name="T20" fmla="*/ 0 w 118"/>
                <a:gd name="T21" fmla="*/ 19 h 111"/>
                <a:gd name="T22" fmla="*/ 0 w 118"/>
                <a:gd name="T23" fmla="*/ 0 h 111"/>
                <a:gd name="T24" fmla="*/ 32 w 118"/>
                <a:gd name="T25" fmla="*/ 0 h 111"/>
                <a:gd name="T26" fmla="*/ 84 w 118"/>
                <a:gd name="T27" fmla="*/ 65 h 111"/>
                <a:gd name="T28" fmla="*/ 84 w 118"/>
                <a:gd name="T29" fmla="*/ 19 h 111"/>
                <a:gd name="T30" fmla="*/ 70 w 118"/>
                <a:gd name="T31" fmla="*/ 19 h 111"/>
                <a:gd name="T32" fmla="*/ 70 w 118"/>
                <a:gd name="T33" fmla="*/ 0 h 111"/>
                <a:gd name="T34" fmla="*/ 118 w 118"/>
                <a:gd name="T35" fmla="*/ 0 h 111"/>
                <a:gd name="T36" fmla="*/ 118 w 118"/>
                <a:gd name="T37" fmla="*/ 19 h 111"/>
                <a:gd name="T38" fmla="*/ 107 w 118"/>
                <a:gd name="T39" fmla="*/ 19 h 111"/>
                <a:gd name="T40" fmla="*/ 107 w 118"/>
                <a:gd name="T4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11">
                  <a:moveTo>
                    <a:pt x="107" y="111"/>
                  </a:moveTo>
                  <a:lnTo>
                    <a:pt x="89" y="111"/>
                  </a:lnTo>
                  <a:lnTo>
                    <a:pt x="36" y="40"/>
                  </a:lnTo>
                  <a:lnTo>
                    <a:pt x="36" y="90"/>
                  </a:lnTo>
                  <a:lnTo>
                    <a:pt x="49" y="90"/>
                  </a:lnTo>
                  <a:lnTo>
                    <a:pt x="49" y="109"/>
                  </a:lnTo>
                  <a:lnTo>
                    <a:pt x="0" y="109"/>
                  </a:lnTo>
                  <a:lnTo>
                    <a:pt x="0" y="90"/>
                  </a:lnTo>
                  <a:lnTo>
                    <a:pt x="13" y="90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84" y="65"/>
                  </a:lnTo>
                  <a:lnTo>
                    <a:pt x="84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07" y="19"/>
                  </a:lnTo>
                  <a:lnTo>
                    <a:pt x="107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2"/>
            <p:cNvSpPr>
              <a:spLocks noEditPoints="1"/>
            </p:cNvSpPr>
            <p:nvPr userDrawn="1"/>
          </p:nvSpPr>
          <p:spPr bwMode="auto">
            <a:xfrm>
              <a:off x="4061" y="2561"/>
              <a:ext cx="118" cy="109"/>
            </a:xfrm>
            <a:custGeom>
              <a:avLst/>
              <a:gdLst>
                <a:gd name="T0" fmla="*/ 47 w 118"/>
                <a:gd name="T1" fmla="*/ 109 h 109"/>
                <a:gd name="T2" fmla="*/ 0 w 118"/>
                <a:gd name="T3" fmla="*/ 109 h 109"/>
                <a:gd name="T4" fmla="*/ 0 w 118"/>
                <a:gd name="T5" fmla="*/ 90 h 109"/>
                <a:gd name="T6" fmla="*/ 11 w 118"/>
                <a:gd name="T7" fmla="*/ 90 h 109"/>
                <a:gd name="T8" fmla="*/ 36 w 118"/>
                <a:gd name="T9" fmla="*/ 19 h 109"/>
                <a:gd name="T10" fmla="*/ 23 w 118"/>
                <a:gd name="T11" fmla="*/ 19 h 109"/>
                <a:gd name="T12" fmla="*/ 23 w 118"/>
                <a:gd name="T13" fmla="*/ 0 h 109"/>
                <a:gd name="T14" fmla="*/ 95 w 118"/>
                <a:gd name="T15" fmla="*/ 0 h 109"/>
                <a:gd name="T16" fmla="*/ 95 w 118"/>
                <a:gd name="T17" fmla="*/ 19 h 109"/>
                <a:gd name="T18" fmla="*/ 82 w 118"/>
                <a:gd name="T19" fmla="*/ 19 h 109"/>
                <a:gd name="T20" fmla="*/ 107 w 118"/>
                <a:gd name="T21" fmla="*/ 90 h 109"/>
                <a:gd name="T22" fmla="*/ 118 w 118"/>
                <a:gd name="T23" fmla="*/ 90 h 109"/>
                <a:gd name="T24" fmla="*/ 118 w 118"/>
                <a:gd name="T25" fmla="*/ 109 h 109"/>
                <a:gd name="T26" fmla="*/ 70 w 118"/>
                <a:gd name="T27" fmla="*/ 109 h 109"/>
                <a:gd name="T28" fmla="*/ 70 w 118"/>
                <a:gd name="T29" fmla="*/ 90 h 109"/>
                <a:gd name="T30" fmla="*/ 82 w 118"/>
                <a:gd name="T31" fmla="*/ 90 h 109"/>
                <a:gd name="T32" fmla="*/ 76 w 118"/>
                <a:gd name="T33" fmla="*/ 75 h 109"/>
                <a:gd name="T34" fmla="*/ 40 w 118"/>
                <a:gd name="T35" fmla="*/ 75 h 109"/>
                <a:gd name="T36" fmla="*/ 34 w 118"/>
                <a:gd name="T37" fmla="*/ 90 h 109"/>
                <a:gd name="T38" fmla="*/ 47 w 118"/>
                <a:gd name="T39" fmla="*/ 90 h 109"/>
                <a:gd name="T40" fmla="*/ 47 w 118"/>
                <a:gd name="T41" fmla="*/ 109 h 109"/>
                <a:gd name="T42" fmla="*/ 46 w 118"/>
                <a:gd name="T43" fmla="*/ 57 h 109"/>
                <a:gd name="T44" fmla="*/ 72 w 118"/>
                <a:gd name="T45" fmla="*/ 57 h 109"/>
                <a:gd name="T46" fmla="*/ 59 w 118"/>
                <a:gd name="T47" fmla="*/ 19 h 109"/>
                <a:gd name="T48" fmla="*/ 46 w 118"/>
                <a:gd name="T49" fmla="*/ 5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" h="109">
                  <a:moveTo>
                    <a:pt x="47" y="109"/>
                  </a:moveTo>
                  <a:lnTo>
                    <a:pt x="0" y="109"/>
                  </a:lnTo>
                  <a:lnTo>
                    <a:pt x="0" y="90"/>
                  </a:lnTo>
                  <a:lnTo>
                    <a:pt x="11" y="90"/>
                  </a:lnTo>
                  <a:lnTo>
                    <a:pt x="36" y="19"/>
                  </a:lnTo>
                  <a:lnTo>
                    <a:pt x="23" y="19"/>
                  </a:lnTo>
                  <a:lnTo>
                    <a:pt x="23" y="0"/>
                  </a:lnTo>
                  <a:lnTo>
                    <a:pt x="95" y="0"/>
                  </a:lnTo>
                  <a:lnTo>
                    <a:pt x="95" y="19"/>
                  </a:lnTo>
                  <a:lnTo>
                    <a:pt x="82" y="19"/>
                  </a:lnTo>
                  <a:lnTo>
                    <a:pt x="107" y="90"/>
                  </a:lnTo>
                  <a:lnTo>
                    <a:pt x="118" y="90"/>
                  </a:lnTo>
                  <a:lnTo>
                    <a:pt x="118" y="109"/>
                  </a:lnTo>
                  <a:lnTo>
                    <a:pt x="70" y="109"/>
                  </a:lnTo>
                  <a:lnTo>
                    <a:pt x="70" y="90"/>
                  </a:lnTo>
                  <a:lnTo>
                    <a:pt x="82" y="90"/>
                  </a:lnTo>
                  <a:lnTo>
                    <a:pt x="76" y="75"/>
                  </a:lnTo>
                  <a:lnTo>
                    <a:pt x="40" y="75"/>
                  </a:lnTo>
                  <a:lnTo>
                    <a:pt x="34" y="90"/>
                  </a:lnTo>
                  <a:lnTo>
                    <a:pt x="47" y="90"/>
                  </a:lnTo>
                  <a:lnTo>
                    <a:pt x="47" y="109"/>
                  </a:lnTo>
                  <a:close/>
                  <a:moveTo>
                    <a:pt x="46" y="57"/>
                  </a:moveTo>
                  <a:lnTo>
                    <a:pt x="72" y="57"/>
                  </a:lnTo>
                  <a:lnTo>
                    <a:pt x="59" y="19"/>
                  </a:lnTo>
                  <a:lnTo>
                    <a:pt x="4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3"/>
            <p:cNvSpPr>
              <a:spLocks/>
            </p:cNvSpPr>
            <p:nvPr userDrawn="1"/>
          </p:nvSpPr>
          <p:spPr bwMode="auto">
            <a:xfrm>
              <a:off x="4183" y="2561"/>
              <a:ext cx="139" cy="109"/>
            </a:xfrm>
            <a:custGeom>
              <a:avLst/>
              <a:gdLst>
                <a:gd name="T0" fmla="*/ 0 w 139"/>
                <a:gd name="T1" fmla="*/ 90 h 109"/>
                <a:gd name="T2" fmla="*/ 13 w 139"/>
                <a:gd name="T3" fmla="*/ 90 h 109"/>
                <a:gd name="T4" fmla="*/ 17 w 139"/>
                <a:gd name="T5" fmla="*/ 19 h 109"/>
                <a:gd name="T6" fmla="*/ 4 w 139"/>
                <a:gd name="T7" fmla="*/ 19 h 109"/>
                <a:gd name="T8" fmla="*/ 4 w 139"/>
                <a:gd name="T9" fmla="*/ 0 h 109"/>
                <a:gd name="T10" fmla="*/ 38 w 139"/>
                <a:gd name="T11" fmla="*/ 0 h 109"/>
                <a:gd name="T12" fmla="*/ 70 w 139"/>
                <a:gd name="T13" fmla="*/ 55 h 109"/>
                <a:gd name="T14" fmla="*/ 101 w 139"/>
                <a:gd name="T15" fmla="*/ 0 h 109"/>
                <a:gd name="T16" fmla="*/ 135 w 139"/>
                <a:gd name="T17" fmla="*/ 0 h 109"/>
                <a:gd name="T18" fmla="*/ 135 w 139"/>
                <a:gd name="T19" fmla="*/ 19 h 109"/>
                <a:gd name="T20" fmla="*/ 122 w 139"/>
                <a:gd name="T21" fmla="*/ 19 h 109"/>
                <a:gd name="T22" fmla="*/ 126 w 139"/>
                <a:gd name="T23" fmla="*/ 90 h 109"/>
                <a:gd name="T24" fmla="*/ 139 w 139"/>
                <a:gd name="T25" fmla="*/ 90 h 109"/>
                <a:gd name="T26" fmla="*/ 139 w 139"/>
                <a:gd name="T27" fmla="*/ 109 h 109"/>
                <a:gd name="T28" fmla="*/ 89 w 139"/>
                <a:gd name="T29" fmla="*/ 109 h 109"/>
                <a:gd name="T30" fmla="*/ 89 w 139"/>
                <a:gd name="T31" fmla="*/ 90 h 109"/>
                <a:gd name="T32" fmla="*/ 103 w 139"/>
                <a:gd name="T33" fmla="*/ 90 h 109"/>
                <a:gd name="T34" fmla="*/ 99 w 139"/>
                <a:gd name="T35" fmla="*/ 40 h 109"/>
                <a:gd name="T36" fmla="*/ 70 w 139"/>
                <a:gd name="T37" fmla="*/ 92 h 109"/>
                <a:gd name="T38" fmla="*/ 68 w 139"/>
                <a:gd name="T39" fmla="*/ 92 h 109"/>
                <a:gd name="T40" fmla="*/ 38 w 139"/>
                <a:gd name="T41" fmla="*/ 40 h 109"/>
                <a:gd name="T42" fmla="*/ 36 w 139"/>
                <a:gd name="T43" fmla="*/ 90 h 109"/>
                <a:gd name="T44" fmla="*/ 49 w 139"/>
                <a:gd name="T45" fmla="*/ 90 h 109"/>
                <a:gd name="T46" fmla="*/ 49 w 139"/>
                <a:gd name="T47" fmla="*/ 109 h 109"/>
                <a:gd name="T48" fmla="*/ 0 w 139"/>
                <a:gd name="T49" fmla="*/ 109 h 109"/>
                <a:gd name="T50" fmla="*/ 0 w 139"/>
                <a:gd name="T5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09">
                  <a:moveTo>
                    <a:pt x="0" y="90"/>
                  </a:moveTo>
                  <a:lnTo>
                    <a:pt x="13" y="90"/>
                  </a:lnTo>
                  <a:lnTo>
                    <a:pt x="17" y="19"/>
                  </a:lnTo>
                  <a:lnTo>
                    <a:pt x="4" y="19"/>
                  </a:lnTo>
                  <a:lnTo>
                    <a:pt x="4" y="0"/>
                  </a:lnTo>
                  <a:lnTo>
                    <a:pt x="38" y="0"/>
                  </a:lnTo>
                  <a:lnTo>
                    <a:pt x="70" y="55"/>
                  </a:lnTo>
                  <a:lnTo>
                    <a:pt x="101" y="0"/>
                  </a:lnTo>
                  <a:lnTo>
                    <a:pt x="135" y="0"/>
                  </a:lnTo>
                  <a:lnTo>
                    <a:pt x="135" y="19"/>
                  </a:lnTo>
                  <a:lnTo>
                    <a:pt x="122" y="19"/>
                  </a:lnTo>
                  <a:lnTo>
                    <a:pt x="126" y="90"/>
                  </a:lnTo>
                  <a:lnTo>
                    <a:pt x="139" y="90"/>
                  </a:lnTo>
                  <a:lnTo>
                    <a:pt x="139" y="109"/>
                  </a:lnTo>
                  <a:lnTo>
                    <a:pt x="89" y="109"/>
                  </a:lnTo>
                  <a:lnTo>
                    <a:pt x="89" y="90"/>
                  </a:lnTo>
                  <a:lnTo>
                    <a:pt x="103" y="90"/>
                  </a:lnTo>
                  <a:lnTo>
                    <a:pt x="99" y="40"/>
                  </a:lnTo>
                  <a:lnTo>
                    <a:pt x="70" y="92"/>
                  </a:lnTo>
                  <a:lnTo>
                    <a:pt x="68" y="92"/>
                  </a:lnTo>
                  <a:lnTo>
                    <a:pt x="38" y="40"/>
                  </a:lnTo>
                  <a:lnTo>
                    <a:pt x="36" y="90"/>
                  </a:lnTo>
                  <a:lnTo>
                    <a:pt x="49" y="90"/>
                  </a:lnTo>
                  <a:lnTo>
                    <a:pt x="49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4"/>
            <p:cNvSpPr>
              <a:spLocks/>
            </p:cNvSpPr>
            <p:nvPr userDrawn="1"/>
          </p:nvSpPr>
          <p:spPr bwMode="auto">
            <a:xfrm>
              <a:off x="4331" y="2561"/>
              <a:ext cx="52" cy="109"/>
            </a:xfrm>
            <a:custGeom>
              <a:avLst/>
              <a:gdLst>
                <a:gd name="T0" fmla="*/ 0 w 52"/>
                <a:gd name="T1" fmla="*/ 90 h 109"/>
                <a:gd name="T2" fmla="*/ 16 w 52"/>
                <a:gd name="T3" fmla="*/ 90 h 109"/>
                <a:gd name="T4" fmla="*/ 16 w 52"/>
                <a:gd name="T5" fmla="*/ 19 h 109"/>
                <a:gd name="T6" fmla="*/ 0 w 52"/>
                <a:gd name="T7" fmla="*/ 19 h 109"/>
                <a:gd name="T8" fmla="*/ 0 w 52"/>
                <a:gd name="T9" fmla="*/ 0 h 109"/>
                <a:gd name="T10" fmla="*/ 52 w 52"/>
                <a:gd name="T11" fmla="*/ 0 h 109"/>
                <a:gd name="T12" fmla="*/ 52 w 52"/>
                <a:gd name="T13" fmla="*/ 19 h 109"/>
                <a:gd name="T14" fmla="*/ 39 w 52"/>
                <a:gd name="T15" fmla="*/ 19 h 109"/>
                <a:gd name="T16" fmla="*/ 39 w 52"/>
                <a:gd name="T17" fmla="*/ 90 h 109"/>
                <a:gd name="T18" fmla="*/ 52 w 52"/>
                <a:gd name="T19" fmla="*/ 90 h 109"/>
                <a:gd name="T20" fmla="*/ 52 w 52"/>
                <a:gd name="T21" fmla="*/ 109 h 109"/>
                <a:gd name="T22" fmla="*/ 0 w 52"/>
                <a:gd name="T23" fmla="*/ 109 h 109"/>
                <a:gd name="T24" fmla="*/ 0 w 52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9">
                  <a:moveTo>
                    <a:pt x="0" y="90"/>
                  </a:moveTo>
                  <a:lnTo>
                    <a:pt x="16" y="90"/>
                  </a:lnTo>
                  <a:lnTo>
                    <a:pt x="16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9"/>
                  </a:lnTo>
                  <a:lnTo>
                    <a:pt x="39" y="19"/>
                  </a:lnTo>
                  <a:lnTo>
                    <a:pt x="39" y="90"/>
                  </a:lnTo>
                  <a:lnTo>
                    <a:pt x="52" y="90"/>
                  </a:lnTo>
                  <a:lnTo>
                    <a:pt x="52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/>
            <p:cNvSpPr>
              <a:spLocks/>
            </p:cNvSpPr>
            <p:nvPr userDrawn="1"/>
          </p:nvSpPr>
          <p:spPr bwMode="auto">
            <a:xfrm>
              <a:off x="4394" y="2557"/>
              <a:ext cx="105" cy="117"/>
            </a:xfrm>
            <a:custGeom>
              <a:avLst/>
              <a:gdLst>
                <a:gd name="T0" fmla="*/ 31 w 55"/>
                <a:gd name="T1" fmla="*/ 61 h 61"/>
                <a:gd name="T2" fmla="*/ 0 w 55"/>
                <a:gd name="T3" fmla="*/ 31 h 61"/>
                <a:gd name="T4" fmla="*/ 31 w 55"/>
                <a:gd name="T5" fmla="*/ 0 h 61"/>
                <a:gd name="T6" fmla="*/ 54 w 55"/>
                <a:gd name="T7" fmla="*/ 15 h 61"/>
                <a:gd name="T8" fmla="*/ 47 w 55"/>
                <a:gd name="T9" fmla="*/ 23 h 61"/>
                <a:gd name="T10" fmla="*/ 40 w 55"/>
                <a:gd name="T11" fmla="*/ 16 h 61"/>
                <a:gd name="T12" fmla="*/ 40 w 55"/>
                <a:gd name="T13" fmla="*/ 13 h 61"/>
                <a:gd name="T14" fmla="*/ 31 w 55"/>
                <a:gd name="T15" fmla="*/ 12 h 61"/>
                <a:gd name="T16" fmla="*/ 13 w 55"/>
                <a:gd name="T17" fmla="*/ 30 h 61"/>
                <a:gd name="T18" fmla="*/ 32 w 55"/>
                <a:gd name="T19" fmla="*/ 49 h 61"/>
                <a:gd name="T20" fmla="*/ 48 w 55"/>
                <a:gd name="T21" fmla="*/ 42 h 61"/>
                <a:gd name="T22" fmla="*/ 55 w 55"/>
                <a:gd name="T23" fmla="*/ 51 h 61"/>
                <a:gd name="T24" fmla="*/ 31 w 55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1">
                  <a:moveTo>
                    <a:pt x="31" y="61"/>
                  </a:moveTo>
                  <a:cubicBezTo>
                    <a:pt x="13" y="61"/>
                    <a:pt x="0" y="49"/>
                    <a:pt x="0" y="31"/>
                  </a:cubicBezTo>
                  <a:cubicBezTo>
                    <a:pt x="0" y="13"/>
                    <a:pt x="13" y="0"/>
                    <a:pt x="31" y="0"/>
                  </a:cubicBezTo>
                  <a:cubicBezTo>
                    <a:pt x="45" y="0"/>
                    <a:pt x="54" y="8"/>
                    <a:pt x="54" y="15"/>
                  </a:cubicBezTo>
                  <a:cubicBezTo>
                    <a:pt x="54" y="19"/>
                    <a:pt x="51" y="23"/>
                    <a:pt x="47" y="23"/>
                  </a:cubicBezTo>
                  <a:cubicBezTo>
                    <a:pt x="43" y="23"/>
                    <a:pt x="40" y="20"/>
                    <a:pt x="40" y="16"/>
                  </a:cubicBezTo>
                  <a:cubicBezTo>
                    <a:pt x="40" y="15"/>
                    <a:pt x="40" y="14"/>
                    <a:pt x="40" y="13"/>
                  </a:cubicBezTo>
                  <a:cubicBezTo>
                    <a:pt x="38" y="12"/>
                    <a:pt x="35" y="12"/>
                    <a:pt x="31" y="12"/>
                  </a:cubicBezTo>
                  <a:cubicBezTo>
                    <a:pt x="21" y="12"/>
                    <a:pt x="13" y="19"/>
                    <a:pt x="13" y="30"/>
                  </a:cubicBezTo>
                  <a:cubicBezTo>
                    <a:pt x="13" y="41"/>
                    <a:pt x="21" y="49"/>
                    <a:pt x="32" y="49"/>
                  </a:cubicBezTo>
                  <a:cubicBezTo>
                    <a:pt x="38" y="49"/>
                    <a:pt x="44" y="46"/>
                    <a:pt x="48" y="4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49" y="57"/>
                    <a:pt x="41" y="61"/>
                    <a:pt x="3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6"/>
            <p:cNvSpPr>
              <a:spLocks/>
            </p:cNvSpPr>
            <p:nvPr userDrawn="1"/>
          </p:nvSpPr>
          <p:spPr bwMode="auto">
            <a:xfrm>
              <a:off x="4545" y="2557"/>
              <a:ext cx="105" cy="117"/>
            </a:xfrm>
            <a:custGeom>
              <a:avLst/>
              <a:gdLst>
                <a:gd name="T0" fmla="*/ 31 w 55"/>
                <a:gd name="T1" fmla="*/ 61 h 61"/>
                <a:gd name="T2" fmla="*/ 0 w 55"/>
                <a:gd name="T3" fmla="*/ 31 h 61"/>
                <a:gd name="T4" fmla="*/ 31 w 55"/>
                <a:gd name="T5" fmla="*/ 0 h 61"/>
                <a:gd name="T6" fmla="*/ 54 w 55"/>
                <a:gd name="T7" fmla="*/ 15 h 61"/>
                <a:gd name="T8" fmla="*/ 46 w 55"/>
                <a:gd name="T9" fmla="*/ 23 h 61"/>
                <a:gd name="T10" fmla="*/ 39 w 55"/>
                <a:gd name="T11" fmla="*/ 16 h 61"/>
                <a:gd name="T12" fmla="*/ 40 w 55"/>
                <a:gd name="T13" fmla="*/ 13 h 61"/>
                <a:gd name="T14" fmla="*/ 31 w 55"/>
                <a:gd name="T15" fmla="*/ 12 h 61"/>
                <a:gd name="T16" fmla="*/ 13 w 55"/>
                <a:gd name="T17" fmla="*/ 30 h 61"/>
                <a:gd name="T18" fmla="*/ 31 w 55"/>
                <a:gd name="T19" fmla="*/ 49 h 61"/>
                <a:gd name="T20" fmla="*/ 48 w 55"/>
                <a:gd name="T21" fmla="*/ 42 h 61"/>
                <a:gd name="T22" fmla="*/ 55 w 55"/>
                <a:gd name="T23" fmla="*/ 51 h 61"/>
                <a:gd name="T24" fmla="*/ 31 w 55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1">
                  <a:moveTo>
                    <a:pt x="31" y="61"/>
                  </a:moveTo>
                  <a:cubicBezTo>
                    <a:pt x="13" y="61"/>
                    <a:pt x="0" y="49"/>
                    <a:pt x="0" y="31"/>
                  </a:cubicBezTo>
                  <a:cubicBezTo>
                    <a:pt x="0" y="13"/>
                    <a:pt x="13" y="0"/>
                    <a:pt x="31" y="0"/>
                  </a:cubicBezTo>
                  <a:cubicBezTo>
                    <a:pt x="45" y="0"/>
                    <a:pt x="54" y="8"/>
                    <a:pt x="54" y="15"/>
                  </a:cubicBezTo>
                  <a:cubicBezTo>
                    <a:pt x="54" y="19"/>
                    <a:pt x="51" y="23"/>
                    <a:pt x="46" y="23"/>
                  </a:cubicBezTo>
                  <a:cubicBezTo>
                    <a:pt x="42" y="23"/>
                    <a:pt x="39" y="20"/>
                    <a:pt x="39" y="16"/>
                  </a:cubicBezTo>
                  <a:cubicBezTo>
                    <a:pt x="39" y="15"/>
                    <a:pt x="39" y="14"/>
                    <a:pt x="40" y="13"/>
                  </a:cubicBezTo>
                  <a:cubicBezTo>
                    <a:pt x="38" y="12"/>
                    <a:pt x="35" y="12"/>
                    <a:pt x="31" y="12"/>
                  </a:cubicBezTo>
                  <a:cubicBezTo>
                    <a:pt x="21" y="12"/>
                    <a:pt x="13" y="19"/>
                    <a:pt x="13" y="30"/>
                  </a:cubicBezTo>
                  <a:cubicBezTo>
                    <a:pt x="13" y="41"/>
                    <a:pt x="20" y="49"/>
                    <a:pt x="31" y="49"/>
                  </a:cubicBezTo>
                  <a:cubicBezTo>
                    <a:pt x="38" y="49"/>
                    <a:pt x="43" y="46"/>
                    <a:pt x="48" y="4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49" y="57"/>
                    <a:pt x="41" y="61"/>
                    <a:pt x="31" y="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7"/>
            <p:cNvSpPr>
              <a:spLocks noEditPoints="1"/>
            </p:cNvSpPr>
            <p:nvPr userDrawn="1"/>
          </p:nvSpPr>
          <p:spPr bwMode="auto">
            <a:xfrm>
              <a:off x="4659" y="2557"/>
              <a:ext cx="115" cy="117"/>
            </a:xfrm>
            <a:custGeom>
              <a:avLst/>
              <a:gdLst>
                <a:gd name="T0" fmla="*/ 0 w 60"/>
                <a:gd name="T1" fmla="*/ 30 h 61"/>
                <a:gd name="T2" fmla="*/ 30 w 60"/>
                <a:gd name="T3" fmla="*/ 0 h 61"/>
                <a:gd name="T4" fmla="*/ 60 w 60"/>
                <a:gd name="T5" fmla="*/ 30 h 61"/>
                <a:gd name="T6" fmla="*/ 30 w 60"/>
                <a:gd name="T7" fmla="*/ 61 h 61"/>
                <a:gd name="T8" fmla="*/ 0 w 60"/>
                <a:gd name="T9" fmla="*/ 30 h 61"/>
                <a:gd name="T10" fmla="*/ 47 w 60"/>
                <a:gd name="T11" fmla="*/ 30 h 61"/>
                <a:gd name="T12" fmla="*/ 30 w 60"/>
                <a:gd name="T13" fmla="*/ 12 h 61"/>
                <a:gd name="T14" fmla="*/ 13 w 60"/>
                <a:gd name="T15" fmla="*/ 30 h 61"/>
                <a:gd name="T16" fmla="*/ 30 w 60"/>
                <a:gd name="T17" fmla="*/ 49 h 61"/>
                <a:gd name="T18" fmla="*/ 47 w 60"/>
                <a:gd name="T1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1">
                  <a:moveTo>
                    <a:pt x="0" y="30"/>
                  </a:moveTo>
                  <a:cubicBezTo>
                    <a:pt x="0" y="13"/>
                    <a:pt x="12" y="0"/>
                    <a:pt x="30" y="0"/>
                  </a:cubicBezTo>
                  <a:cubicBezTo>
                    <a:pt x="48" y="0"/>
                    <a:pt x="60" y="14"/>
                    <a:pt x="60" y="30"/>
                  </a:cubicBezTo>
                  <a:cubicBezTo>
                    <a:pt x="60" y="47"/>
                    <a:pt x="47" y="61"/>
                    <a:pt x="30" y="61"/>
                  </a:cubicBezTo>
                  <a:cubicBezTo>
                    <a:pt x="12" y="61"/>
                    <a:pt x="0" y="47"/>
                    <a:pt x="0" y="30"/>
                  </a:cubicBezTo>
                  <a:moveTo>
                    <a:pt x="47" y="30"/>
                  </a:moveTo>
                  <a:cubicBezTo>
                    <a:pt x="47" y="19"/>
                    <a:pt x="40" y="12"/>
                    <a:pt x="30" y="12"/>
                  </a:cubicBezTo>
                  <a:cubicBezTo>
                    <a:pt x="20" y="12"/>
                    <a:pt x="13" y="19"/>
                    <a:pt x="13" y="30"/>
                  </a:cubicBezTo>
                  <a:cubicBezTo>
                    <a:pt x="13" y="41"/>
                    <a:pt x="20" y="49"/>
                    <a:pt x="30" y="49"/>
                  </a:cubicBezTo>
                  <a:cubicBezTo>
                    <a:pt x="39" y="49"/>
                    <a:pt x="47" y="42"/>
                    <a:pt x="47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8"/>
            <p:cNvSpPr>
              <a:spLocks/>
            </p:cNvSpPr>
            <p:nvPr userDrawn="1"/>
          </p:nvSpPr>
          <p:spPr bwMode="auto">
            <a:xfrm>
              <a:off x="4781" y="2561"/>
              <a:ext cx="139" cy="109"/>
            </a:xfrm>
            <a:custGeom>
              <a:avLst/>
              <a:gdLst>
                <a:gd name="T0" fmla="*/ 0 w 139"/>
                <a:gd name="T1" fmla="*/ 90 h 109"/>
                <a:gd name="T2" fmla="*/ 14 w 139"/>
                <a:gd name="T3" fmla="*/ 90 h 109"/>
                <a:gd name="T4" fmla="*/ 17 w 139"/>
                <a:gd name="T5" fmla="*/ 19 h 109"/>
                <a:gd name="T6" fmla="*/ 4 w 139"/>
                <a:gd name="T7" fmla="*/ 19 h 109"/>
                <a:gd name="T8" fmla="*/ 4 w 139"/>
                <a:gd name="T9" fmla="*/ 0 h 109"/>
                <a:gd name="T10" fmla="*/ 40 w 139"/>
                <a:gd name="T11" fmla="*/ 0 h 109"/>
                <a:gd name="T12" fmla="*/ 71 w 139"/>
                <a:gd name="T13" fmla="*/ 55 h 109"/>
                <a:gd name="T14" fmla="*/ 101 w 139"/>
                <a:gd name="T15" fmla="*/ 0 h 109"/>
                <a:gd name="T16" fmla="*/ 136 w 139"/>
                <a:gd name="T17" fmla="*/ 0 h 109"/>
                <a:gd name="T18" fmla="*/ 136 w 139"/>
                <a:gd name="T19" fmla="*/ 19 h 109"/>
                <a:gd name="T20" fmla="*/ 122 w 139"/>
                <a:gd name="T21" fmla="*/ 19 h 109"/>
                <a:gd name="T22" fmla="*/ 126 w 139"/>
                <a:gd name="T23" fmla="*/ 90 h 109"/>
                <a:gd name="T24" fmla="*/ 139 w 139"/>
                <a:gd name="T25" fmla="*/ 90 h 109"/>
                <a:gd name="T26" fmla="*/ 139 w 139"/>
                <a:gd name="T27" fmla="*/ 109 h 109"/>
                <a:gd name="T28" fmla="*/ 90 w 139"/>
                <a:gd name="T29" fmla="*/ 109 h 109"/>
                <a:gd name="T30" fmla="*/ 90 w 139"/>
                <a:gd name="T31" fmla="*/ 90 h 109"/>
                <a:gd name="T32" fmla="*/ 103 w 139"/>
                <a:gd name="T33" fmla="*/ 90 h 109"/>
                <a:gd name="T34" fmla="*/ 101 w 139"/>
                <a:gd name="T35" fmla="*/ 40 h 109"/>
                <a:gd name="T36" fmla="*/ 71 w 139"/>
                <a:gd name="T37" fmla="*/ 92 h 109"/>
                <a:gd name="T38" fmla="*/ 69 w 139"/>
                <a:gd name="T39" fmla="*/ 92 h 109"/>
                <a:gd name="T40" fmla="*/ 40 w 139"/>
                <a:gd name="T41" fmla="*/ 40 h 109"/>
                <a:gd name="T42" fmla="*/ 36 w 139"/>
                <a:gd name="T43" fmla="*/ 90 h 109"/>
                <a:gd name="T44" fmla="*/ 50 w 139"/>
                <a:gd name="T45" fmla="*/ 90 h 109"/>
                <a:gd name="T46" fmla="*/ 50 w 139"/>
                <a:gd name="T47" fmla="*/ 109 h 109"/>
                <a:gd name="T48" fmla="*/ 0 w 139"/>
                <a:gd name="T49" fmla="*/ 109 h 109"/>
                <a:gd name="T50" fmla="*/ 0 w 139"/>
                <a:gd name="T5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09">
                  <a:moveTo>
                    <a:pt x="0" y="90"/>
                  </a:moveTo>
                  <a:lnTo>
                    <a:pt x="14" y="90"/>
                  </a:lnTo>
                  <a:lnTo>
                    <a:pt x="17" y="19"/>
                  </a:lnTo>
                  <a:lnTo>
                    <a:pt x="4" y="19"/>
                  </a:lnTo>
                  <a:lnTo>
                    <a:pt x="4" y="0"/>
                  </a:lnTo>
                  <a:lnTo>
                    <a:pt x="40" y="0"/>
                  </a:lnTo>
                  <a:lnTo>
                    <a:pt x="71" y="55"/>
                  </a:lnTo>
                  <a:lnTo>
                    <a:pt x="101" y="0"/>
                  </a:lnTo>
                  <a:lnTo>
                    <a:pt x="136" y="0"/>
                  </a:lnTo>
                  <a:lnTo>
                    <a:pt x="136" y="19"/>
                  </a:lnTo>
                  <a:lnTo>
                    <a:pt x="122" y="19"/>
                  </a:lnTo>
                  <a:lnTo>
                    <a:pt x="126" y="90"/>
                  </a:lnTo>
                  <a:lnTo>
                    <a:pt x="139" y="90"/>
                  </a:lnTo>
                  <a:lnTo>
                    <a:pt x="139" y="109"/>
                  </a:lnTo>
                  <a:lnTo>
                    <a:pt x="90" y="109"/>
                  </a:lnTo>
                  <a:lnTo>
                    <a:pt x="90" y="90"/>
                  </a:lnTo>
                  <a:lnTo>
                    <a:pt x="103" y="90"/>
                  </a:lnTo>
                  <a:lnTo>
                    <a:pt x="101" y="40"/>
                  </a:lnTo>
                  <a:lnTo>
                    <a:pt x="71" y="92"/>
                  </a:lnTo>
                  <a:lnTo>
                    <a:pt x="69" y="92"/>
                  </a:lnTo>
                  <a:lnTo>
                    <a:pt x="40" y="40"/>
                  </a:lnTo>
                  <a:lnTo>
                    <a:pt x="36" y="90"/>
                  </a:lnTo>
                  <a:lnTo>
                    <a:pt x="50" y="90"/>
                  </a:lnTo>
                  <a:lnTo>
                    <a:pt x="50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"/>
            <p:cNvSpPr>
              <a:spLocks/>
            </p:cNvSpPr>
            <p:nvPr userDrawn="1"/>
          </p:nvSpPr>
          <p:spPr bwMode="auto">
            <a:xfrm>
              <a:off x="4928" y="2561"/>
              <a:ext cx="137" cy="109"/>
            </a:xfrm>
            <a:custGeom>
              <a:avLst/>
              <a:gdLst>
                <a:gd name="T0" fmla="*/ 0 w 137"/>
                <a:gd name="T1" fmla="*/ 90 h 109"/>
                <a:gd name="T2" fmla="*/ 13 w 137"/>
                <a:gd name="T3" fmla="*/ 90 h 109"/>
                <a:gd name="T4" fmla="*/ 17 w 137"/>
                <a:gd name="T5" fmla="*/ 19 h 109"/>
                <a:gd name="T6" fmla="*/ 2 w 137"/>
                <a:gd name="T7" fmla="*/ 19 h 109"/>
                <a:gd name="T8" fmla="*/ 2 w 137"/>
                <a:gd name="T9" fmla="*/ 0 h 109"/>
                <a:gd name="T10" fmla="*/ 38 w 137"/>
                <a:gd name="T11" fmla="*/ 0 h 109"/>
                <a:gd name="T12" fmla="*/ 69 w 137"/>
                <a:gd name="T13" fmla="*/ 55 h 109"/>
                <a:gd name="T14" fmla="*/ 99 w 137"/>
                <a:gd name="T15" fmla="*/ 0 h 109"/>
                <a:gd name="T16" fmla="*/ 135 w 137"/>
                <a:gd name="T17" fmla="*/ 0 h 109"/>
                <a:gd name="T18" fmla="*/ 135 w 137"/>
                <a:gd name="T19" fmla="*/ 19 h 109"/>
                <a:gd name="T20" fmla="*/ 122 w 137"/>
                <a:gd name="T21" fmla="*/ 19 h 109"/>
                <a:gd name="T22" fmla="*/ 126 w 137"/>
                <a:gd name="T23" fmla="*/ 90 h 109"/>
                <a:gd name="T24" fmla="*/ 137 w 137"/>
                <a:gd name="T25" fmla="*/ 90 h 109"/>
                <a:gd name="T26" fmla="*/ 137 w 137"/>
                <a:gd name="T27" fmla="*/ 109 h 109"/>
                <a:gd name="T28" fmla="*/ 90 w 137"/>
                <a:gd name="T29" fmla="*/ 109 h 109"/>
                <a:gd name="T30" fmla="*/ 90 w 137"/>
                <a:gd name="T31" fmla="*/ 90 h 109"/>
                <a:gd name="T32" fmla="*/ 101 w 137"/>
                <a:gd name="T33" fmla="*/ 90 h 109"/>
                <a:gd name="T34" fmla="*/ 99 w 137"/>
                <a:gd name="T35" fmla="*/ 40 h 109"/>
                <a:gd name="T36" fmla="*/ 71 w 137"/>
                <a:gd name="T37" fmla="*/ 92 h 109"/>
                <a:gd name="T38" fmla="*/ 67 w 137"/>
                <a:gd name="T39" fmla="*/ 92 h 109"/>
                <a:gd name="T40" fmla="*/ 38 w 137"/>
                <a:gd name="T41" fmla="*/ 40 h 109"/>
                <a:gd name="T42" fmla="*/ 36 w 137"/>
                <a:gd name="T43" fmla="*/ 90 h 109"/>
                <a:gd name="T44" fmla="*/ 50 w 137"/>
                <a:gd name="T45" fmla="*/ 90 h 109"/>
                <a:gd name="T46" fmla="*/ 50 w 137"/>
                <a:gd name="T47" fmla="*/ 109 h 109"/>
                <a:gd name="T48" fmla="*/ 0 w 137"/>
                <a:gd name="T49" fmla="*/ 109 h 109"/>
                <a:gd name="T50" fmla="*/ 0 w 137"/>
                <a:gd name="T5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" h="109">
                  <a:moveTo>
                    <a:pt x="0" y="90"/>
                  </a:moveTo>
                  <a:lnTo>
                    <a:pt x="13" y="90"/>
                  </a:lnTo>
                  <a:lnTo>
                    <a:pt x="17" y="19"/>
                  </a:lnTo>
                  <a:lnTo>
                    <a:pt x="2" y="19"/>
                  </a:lnTo>
                  <a:lnTo>
                    <a:pt x="2" y="0"/>
                  </a:lnTo>
                  <a:lnTo>
                    <a:pt x="38" y="0"/>
                  </a:lnTo>
                  <a:lnTo>
                    <a:pt x="69" y="55"/>
                  </a:lnTo>
                  <a:lnTo>
                    <a:pt x="99" y="0"/>
                  </a:lnTo>
                  <a:lnTo>
                    <a:pt x="135" y="0"/>
                  </a:lnTo>
                  <a:lnTo>
                    <a:pt x="135" y="19"/>
                  </a:lnTo>
                  <a:lnTo>
                    <a:pt x="122" y="19"/>
                  </a:lnTo>
                  <a:lnTo>
                    <a:pt x="126" y="90"/>
                  </a:lnTo>
                  <a:lnTo>
                    <a:pt x="137" y="90"/>
                  </a:lnTo>
                  <a:lnTo>
                    <a:pt x="137" y="109"/>
                  </a:lnTo>
                  <a:lnTo>
                    <a:pt x="90" y="109"/>
                  </a:lnTo>
                  <a:lnTo>
                    <a:pt x="90" y="90"/>
                  </a:lnTo>
                  <a:lnTo>
                    <a:pt x="101" y="90"/>
                  </a:lnTo>
                  <a:lnTo>
                    <a:pt x="99" y="40"/>
                  </a:lnTo>
                  <a:lnTo>
                    <a:pt x="71" y="92"/>
                  </a:lnTo>
                  <a:lnTo>
                    <a:pt x="67" y="92"/>
                  </a:lnTo>
                  <a:lnTo>
                    <a:pt x="38" y="40"/>
                  </a:lnTo>
                  <a:lnTo>
                    <a:pt x="36" y="90"/>
                  </a:lnTo>
                  <a:lnTo>
                    <a:pt x="50" y="90"/>
                  </a:lnTo>
                  <a:lnTo>
                    <a:pt x="50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0"/>
            <p:cNvSpPr>
              <a:spLocks/>
            </p:cNvSpPr>
            <p:nvPr userDrawn="1"/>
          </p:nvSpPr>
          <p:spPr bwMode="auto">
            <a:xfrm>
              <a:off x="5073" y="2561"/>
              <a:ext cx="112" cy="113"/>
            </a:xfrm>
            <a:custGeom>
              <a:avLst/>
              <a:gdLst>
                <a:gd name="T0" fmla="*/ 0 w 59"/>
                <a:gd name="T1" fmla="*/ 10 h 59"/>
                <a:gd name="T2" fmla="*/ 0 w 59"/>
                <a:gd name="T3" fmla="*/ 0 h 59"/>
                <a:gd name="T4" fmla="*/ 25 w 59"/>
                <a:gd name="T5" fmla="*/ 0 h 59"/>
                <a:gd name="T6" fmla="*/ 25 w 59"/>
                <a:gd name="T7" fmla="*/ 10 h 59"/>
                <a:gd name="T8" fmla="*/ 19 w 59"/>
                <a:gd name="T9" fmla="*/ 10 h 59"/>
                <a:gd name="T10" fmla="*/ 19 w 59"/>
                <a:gd name="T11" fmla="*/ 35 h 59"/>
                <a:gd name="T12" fmla="*/ 29 w 59"/>
                <a:gd name="T13" fmla="*/ 47 h 59"/>
                <a:gd name="T14" fmla="*/ 40 w 59"/>
                <a:gd name="T15" fmla="*/ 35 h 59"/>
                <a:gd name="T16" fmla="*/ 40 w 59"/>
                <a:gd name="T17" fmla="*/ 10 h 59"/>
                <a:gd name="T18" fmla="*/ 34 w 59"/>
                <a:gd name="T19" fmla="*/ 10 h 59"/>
                <a:gd name="T20" fmla="*/ 34 w 59"/>
                <a:gd name="T21" fmla="*/ 0 h 59"/>
                <a:gd name="T22" fmla="*/ 59 w 59"/>
                <a:gd name="T23" fmla="*/ 0 h 59"/>
                <a:gd name="T24" fmla="*/ 59 w 59"/>
                <a:gd name="T25" fmla="*/ 10 h 59"/>
                <a:gd name="T26" fmla="*/ 52 w 59"/>
                <a:gd name="T27" fmla="*/ 10 h 59"/>
                <a:gd name="T28" fmla="*/ 52 w 59"/>
                <a:gd name="T29" fmla="*/ 36 h 59"/>
                <a:gd name="T30" fmla="*/ 29 w 59"/>
                <a:gd name="T31" fmla="*/ 59 h 59"/>
                <a:gd name="T32" fmla="*/ 6 w 59"/>
                <a:gd name="T33" fmla="*/ 36 h 59"/>
                <a:gd name="T34" fmla="*/ 6 w 59"/>
                <a:gd name="T35" fmla="*/ 10 h 59"/>
                <a:gd name="T36" fmla="*/ 0 w 59"/>
                <a:gd name="T37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0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43"/>
                    <a:pt x="22" y="47"/>
                    <a:pt x="29" y="47"/>
                  </a:cubicBezTo>
                  <a:cubicBezTo>
                    <a:pt x="37" y="47"/>
                    <a:pt x="40" y="43"/>
                    <a:pt x="40" y="3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51"/>
                    <a:pt x="43" y="59"/>
                    <a:pt x="29" y="59"/>
                  </a:cubicBezTo>
                  <a:cubicBezTo>
                    <a:pt x="16" y="59"/>
                    <a:pt x="6" y="51"/>
                    <a:pt x="6" y="36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1"/>
            <p:cNvSpPr>
              <a:spLocks/>
            </p:cNvSpPr>
            <p:nvPr userDrawn="1"/>
          </p:nvSpPr>
          <p:spPr bwMode="auto">
            <a:xfrm>
              <a:off x="5195" y="2561"/>
              <a:ext cx="118" cy="111"/>
            </a:xfrm>
            <a:custGeom>
              <a:avLst/>
              <a:gdLst>
                <a:gd name="T0" fmla="*/ 105 w 118"/>
                <a:gd name="T1" fmla="*/ 111 h 111"/>
                <a:gd name="T2" fmla="*/ 89 w 118"/>
                <a:gd name="T3" fmla="*/ 111 h 111"/>
                <a:gd name="T4" fmla="*/ 34 w 118"/>
                <a:gd name="T5" fmla="*/ 40 h 111"/>
                <a:gd name="T6" fmla="*/ 34 w 118"/>
                <a:gd name="T7" fmla="*/ 90 h 111"/>
                <a:gd name="T8" fmla="*/ 47 w 118"/>
                <a:gd name="T9" fmla="*/ 90 h 111"/>
                <a:gd name="T10" fmla="*/ 47 w 118"/>
                <a:gd name="T11" fmla="*/ 109 h 111"/>
                <a:gd name="T12" fmla="*/ 0 w 118"/>
                <a:gd name="T13" fmla="*/ 109 h 111"/>
                <a:gd name="T14" fmla="*/ 0 w 118"/>
                <a:gd name="T15" fmla="*/ 90 h 111"/>
                <a:gd name="T16" fmla="*/ 11 w 118"/>
                <a:gd name="T17" fmla="*/ 90 h 111"/>
                <a:gd name="T18" fmla="*/ 11 w 118"/>
                <a:gd name="T19" fmla="*/ 19 h 111"/>
                <a:gd name="T20" fmla="*/ 0 w 118"/>
                <a:gd name="T21" fmla="*/ 19 h 111"/>
                <a:gd name="T22" fmla="*/ 0 w 118"/>
                <a:gd name="T23" fmla="*/ 0 h 111"/>
                <a:gd name="T24" fmla="*/ 32 w 118"/>
                <a:gd name="T25" fmla="*/ 0 h 111"/>
                <a:gd name="T26" fmla="*/ 82 w 118"/>
                <a:gd name="T27" fmla="*/ 65 h 111"/>
                <a:gd name="T28" fmla="*/ 82 w 118"/>
                <a:gd name="T29" fmla="*/ 19 h 111"/>
                <a:gd name="T30" fmla="*/ 68 w 118"/>
                <a:gd name="T31" fmla="*/ 19 h 111"/>
                <a:gd name="T32" fmla="*/ 68 w 118"/>
                <a:gd name="T33" fmla="*/ 0 h 111"/>
                <a:gd name="T34" fmla="*/ 118 w 118"/>
                <a:gd name="T35" fmla="*/ 0 h 111"/>
                <a:gd name="T36" fmla="*/ 118 w 118"/>
                <a:gd name="T37" fmla="*/ 19 h 111"/>
                <a:gd name="T38" fmla="*/ 105 w 118"/>
                <a:gd name="T39" fmla="*/ 19 h 111"/>
                <a:gd name="T40" fmla="*/ 105 w 118"/>
                <a:gd name="T4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11">
                  <a:moveTo>
                    <a:pt x="105" y="111"/>
                  </a:moveTo>
                  <a:lnTo>
                    <a:pt x="89" y="111"/>
                  </a:lnTo>
                  <a:lnTo>
                    <a:pt x="34" y="40"/>
                  </a:lnTo>
                  <a:lnTo>
                    <a:pt x="34" y="90"/>
                  </a:lnTo>
                  <a:lnTo>
                    <a:pt x="47" y="90"/>
                  </a:lnTo>
                  <a:lnTo>
                    <a:pt x="47" y="109"/>
                  </a:lnTo>
                  <a:lnTo>
                    <a:pt x="0" y="109"/>
                  </a:lnTo>
                  <a:lnTo>
                    <a:pt x="0" y="90"/>
                  </a:lnTo>
                  <a:lnTo>
                    <a:pt x="11" y="9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2" y="0"/>
                  </a:lnTo>
                  <a:lnTo>
                    <a:pt x="82" y="65"/>
                  </a:lnTo>
                  <a:lnTo>
                    <a:pt x="82" y="19"/>
                  </a:lnTo>
                  <a:lnTo>
                    <a:pt x="68" y="19"/>
                  </a:lnTo>
                  <a:lnTo>
                    <a:pt x="68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05" y="19"/>
                  </a:lnTo>
                  <a:lnTo>
                    <a:pt x="105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"/>
            <p:cNvSpPr>
              <a:spLocks/>
            </p:cNvSpPr>
            <p:nvPr userDrawn="1"/>
          </p:nvSpPr>
          <p:spPr bwMode="auto">
            <a:xfrm>
              <a:off x="5323" y="2561"/>
              <a:ext cx="51" cy="109"/>
            </a:xfrm>
            <a:custGeom>
              <a:avLst/>
              <a:gdLst>
                <a:gd name="T0" fmla="*/ 0 w 51"/>
                <a:gd name="T1" fmla="*/ 90 h 109"/>
                <a:gd name="T2" fmla="*/ 13 w 51"/>
                <a:gd name="T3" fmla="*/ 90 h 109"/>
                <a:gd name="T4" fmla="*/ 13 w 51"/>
                <a:gd name="T5" fmla="*/ 19 h 109"/>
                <a:gd name="T6" fmla="*/ 0 w 51"/>
                <a:gd name="T7" fmla="*/ 19 h 109"/>
                <a:gd name="T8" fmla="*/ 0 w 51"/>
                <a:gd name="T9" fmla="*/ 0 h 109"/>
                <a:gd name="T10" fmla="*/ 51 w 51"/>
                <a:gd name="T11" fmla="*/ 0 h 109"/>
                <a:gd name="T12" fmla="*/ 51 w 51"/>
                <a:gd name="T13" fmla="*/ 19 h 109"/>
                <a:gd name="T14" fmla="*/ 38 w 51"/>
                <a:gd name="T15" fmla="*/ 19 h 109"/>
                <a:gd name="T16" fmla="*/ 38 w 51"/>
                <a:gd name="T17" fmla="*/ 90 h 109"/>
                <a:gd name="T18" fmla="*/ 51 w 51"/>
                <a:gd name="T19" fmla="*/ 90 h 109"/>
                <a:gd name="T20" fmla="*/ 51 w 51"/>
                <a:gd name="T21" fmla="*/ 109 h 109"/>
                <a:gd name="T22" fmla="*/ 0 w 51"/>
                <a:gd name="T23" fmla="*/ 109 h 109"/>
                <a:gd name="T24" fmla="*/ 0 w 51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109">
                  <a:moveTo>
                    <a:pt x="0" y="90"/>
                  </a:moveTo>
                  <a:lnTo>
                    <a:pt x="13" y="90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9"/>
                  </a:lnTo>
                  <a:lnTo>
                    <a:pt x="38" y="19"/>
                  </a:lnTo>
                  <a:lnTo>
                    <a:pt x="38" y="90"/>
                  </a:lnTo>
                  <a:lnTo>
                    <a:pt x="51" y="90"/>
                  </a:lnTo>
                  <a:lnTo>
                    <a:pt x="51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/>
            <p:cNvSpPr>
              <a:spLocks/>
            </p:cNvSpPr>
            <p:nvPr userDrawn="1"/>
          </p:nvSpPr>
          <p:spPr bwMode="auto">
            <a:xfrm>
              <a:off x="5384" y="2561"/>
              <a:ext cx="101" cy="109"/>
            </a:xfrm>
            <a:custGeom>
              <a:avLst/>
              <a:gdLst>
                <a:gd name="T0" fmla="*/ 24 w 101"/>
                <a:gd name="T1" fmla="*/ 90 h 109"/>
                <a:gd name="T2" fmla="*/ 38 w 101"/>
                <a:gd name="T3" fmla="*/ 90 h 109"/>
                <a:gd name="T4" fmla="*/ 38 w 101"/>
                <a:gd name="T5" fmla="*/ 19 h 109"/>
                <a:gd name="T6" fmla="*/ 20 w 101"/>
                <a:gd name="T7" fmla="*/ 19 h 109"/>
                <a:gd name="T8" fmla="*/ 20 w 101"/>
                <a:gd name="T9" fmla="*/ 36 h 109"/>
                <a:gd name="T10" fmla="*/ 0 w 101"/>
                <a:gd name="T11" fmla="*/ 36 h 109"/>
                <a:gd name="T12" fmla="*/ 0 w 101"/>
                <a:gd name="T13" fmla="*/ 0 h 109"/>
                <a:gd name="T14" fmla="*/ 101 w 101"/>
                <a:gd name="T15" fmla="*/ 0 h 109"/>
                <a:gd name="T16" fmla="*/ 101 w 101"/>
                <a:gd name="T17" fmla="*/ 36 h 109"/>
                <a:gd name="T18" fmla="*/ 80 w 101"/>
                <a:gd name="T19" fmla="*/ 36 h 109"/>
                <a:gd name="T20" fmla="*/ 80 w 101"/>
                <a:gd name="T21" fmla="*/ 19 h 109"/>
                <a:gd name="T22" fmla="*/ 61 w 101"/>
                <a:gd name="T23" fmla="*/ 19 h 109"/>
                <a:gd name="T24" fmla="*/ 61 w 101"/>
                <a:gd name="T25" fmla="*/ 90 h 109"/>
                <a:gd name="T26" fmla="*/ 76 w 101"/>
                <a:gd name="T27" fmla="*/ 90 h 109"/>
                <a:gd name="T28" fmla="*/ 76 w 101"/>
                <a:gd name="T29" fmla="*/ 109 h 109"/>
                <a:gd name="T30" fmla="*/ 24 w 101"/>
                <a:gd name="T31" fmla="*/ 109 h 109"/>
                <a:gd name="T32" fmla="*/ 24 w 101"/>
                <a:gd name="T33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9">
                  <a:moveTo>
                    <a:pt x="24" y="90"/>
                  </a:moveTo>
                  <a:lnTo>
                    <a:pt x="38" y="90"/>
                  </a:lnTo>
                  <a:lnTo>
                    <a:pt x="38" y="19"/>
                  </a:lnTo>
                  <a:lnTo>
                    <a:pt x="20" y="19"/>
                  </a:lnTo>
                  <a:lnTo>
                    <a:pt x="20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36"/>
                  </a:lnTo>
                  <a:lnTo>
                    <a:pt x="80" y="36"/>
                  </a:lnTo>
                  <a:lnTo>
                    <a:pt x="80" y="19"/>
                  </a:lnTo>
                  <a:lnTo>
                    <a:pt x="61" y="19"/>
                  </a:lnTo>
                  <a:lnTo>
                    <a:pt x="61" y="90"/>
                  </a:lnTo>
                  <a:lnTo>
                    <a:pt x="76" y="90"/>
                  </a:lnTo>
                  <a:lnTo>
                    <a:pt x="76" y="109"/>
                  </a:lnTo>
                  <a:lnTo>
                    <a:pt x="24" y="109"/>
                  </a:lnTo>
                  <a:lnTo>
                    <a:pt x="24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4"/>
            <p:cNvSpPr>
              <a:spLocks/>
            </p:cNvSpPr>
            <p:nvPr userDrawn="1"/>
          </p:nvSpPr>
          <p:spPr bwMode="auto">
            <a:xfrm>
              <a:off x="5494" y="2561"/>
              <a:ext cx="50" cy="109"/>
            </a:xfrm>
            <a:custGeom>
              <a:avLst/>
              <a:gdLst>
                <a:gd name="T0" fmla="*/ 0 w 50"/>
                <a:gd name="T1" fmla="*/ 90 h 109"/>
                <a:gd name="T2" fmla="*/ 13 w 50"/>
                <a:gd name="T3" fmla="*/ 90 h 109"/>
                <a:gd name="T4" fmla="*/ 13 w 50"/>
                <a:gd name="T5" fmla="*/ 19 h 109"/>
                <a:gd name="T6" fmla="*/ 0 w 50"/>
                <a:gd name="T7" fmla="*/ 19 h 109"/>
                <a:gd name="T8" fmla="*/ 0 w 50"/>
                <a:gd name="T9" fmla="*/ 0 h 109"/>
                <a:gd name="T10" fmla="*/ 50 w 50"/>
                <a:gd name="T11" fmla="*/ 0 h 109"/>
                <a:gd name="T12" fmla="*/ 50 w 50"/>
                <a:gd name="T13" fmla="*/ 19 h 109"/>
                <a:gd name="T14" fmla="*/ 36 w 50"/>
                <a:gd name="T15" fmla="*/ 19 h 109"/>
                <a:gd name="T16" fmla="*/ 36 w 50"/>
                <a:gd name="T17" fmla="*/ 90 h 109"/>
                <a:gd name="T18" fmla="*/ 50 w 50"/>
                <a:gd name="T19" fmla="*/ 90 h 109"/>
                <a:gd name="T20" fmla="*/ 50 w 50"/>
                <a:gd name="T21" fmla="*/ 109 h 109"/>
                <a:gd name="T22" fmla="*/ 0 w 50"/>
                <a:gd name="T23" fmla="*/ 109 h 109"/>
                <a:gd name="T24" fmla="*/ 0 w 50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09">
                  <a:moveTo>
                    <a:pt x="0" y="90"/>
                  </a:moveTo>
                  <a:lnTo>
                    <a:pt x="13" y="90"/>
                  </a:lnTo>
                  <a:lnTo>
                    <a:pt x="1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9"/>
                  </a:lnTo>
                  <a:lnTo>
                    <a:pt x="36" y="19"/>
                  </a:lnTo>
                  <a:lnTo>
                    <a:pt x="36" y="90"/>
                  </a:lnTo>
                  <a:lnTo>
                    <a:pt x="50" y="90"/>
                  </a:lnTo>
                  <a:lnTo>
                    <a:pt x="50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5"/>
            <p:cNvSpPr>
              <a:spLocks/>
            </p:cNvSpPr>
            <p:nvPr userDrawn="1"/>
          </p:nvSpPr>
          <p:spPr bwMode="auto">
            <a:xfrm>
              <a:off x="5557" y="2561"/>
              <a:ext cx="88" cy="109"/>
            </a:xfrm>
            <a:custGeom>
              <a:avLst/>
              <a:gdLst>
                <a:gd name="T0" fmla="*/ 0 w 88"/>
                <a:gd name="T1" fmla="*/ 90 h 109"/>
                <a:gd name="T2" fmla="*/ 11 w 88"/>
                <a:gd name="T3" fmla="*/ 90 h 109"/>
                <a:gd name="T4" fmla="*/ 11 w 88"/>
                <a:gd name="T5" fmla="*/ 19 h 109"/>
                <a:gd name="T6" fmla="*/ 0 w 88"/>
                <a:gd name="T7" fmla="*/ 19 h 109"/>
                <a:gd name="T8" fmla="*/ 0 w 88"/>
                <a:gd name="T9" fmla="*/ 0 h 109"/>
                <a:gd name="T10" fmla="*/ 88 w 88"/>
                <a:gd name="T11" fmla="*/ 0 h 109"/>
                <a:gd name="T12" fmla="*/ 88 w 88"/>
                <a:gd name="T13" fmla="*/ 32 h 109"/>
                <a:gd name="T14" fmla="*/ 65 w 88"/>
                <a:gd name="T15" fmla="*/ 32 h 109"/>
                <a:gd name="T16" fmla="*/ 65 w 88"/>
                <a:gd name="T17" fmla="*/ 19 h 109"/>
                <a:gd name="T18" fmla="*/ 36 w 88"/>
                <a:gd name="T19" fmla="*/ 19 h 109"/>
                <a:gd name="T20" fmla="*/ 36 w 88"/>
                <a:gd name="T21" fmla="*/ 44 h 109"/>
                <a:gd name="T22" fmla="*/ 69 w 88"/>
                <a:gd name="T23" fmla="*/ 44 h 109"/>
                <a:gd name="T24" fmla="*/ 69 w 88"/>
                <a:gd name="T25" fmla="*/ 63 h 109"/>
                <a:gd name="T26" fmla="*/ 36 w 88"/>
                <a:gd name="T27" fmla="*/ 63 h 109"/>
                <a:gd name="T28" fmla="*/ 36 w 88"/>
                <a:gd name="T29" fmla="*/ 90 h 109"/>
                <a:gd name="T30" fmla="*/ 65 w 88"/>
                <a:gd name="T31" fmla="*/ 90 h 109"/>
                <a:gd name="T32" fmla="*/ 65 w 88"/>
                <a:gd name="T33" fmla="*/ 75 h 109"/>
                <a:gd name="T34" fmla="*/ 88 w 88"/>
                <a:gd name="T35" fmla="*/ 75 h 109"/>
                <a:gd name="T36" fmla="*/ 88 w 88"/>
                <a:gd name="T37" fmla="*/ 109 h 109"/>
                <a:gd name="T38" fmla="*/ 0 w 88"/>
                <a:gd name="T39" fmla="*/ 109 h 109"/>
                <a:gd name="T40" fmla="*/ 0 w 88"/>
                <a:gd name="T41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109">
                  <a:moveTo>
                    <a:pt x="0" y="90"/>
                  </a:moveTo>
                  <a:lnTo>
                    <a:pt x="11" y="9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32"/>
                  </a:lnTo>
                  <a:lnTo>
                    <a:pt x="65" y="32"/>
                  </a:lnTo>
                  <a:lnTo>
                    <a:pt x="65" y="19"/>
                  </a:lnTo>
                  <a:lnTo>
                    <a:pt x="36" y="19"/>
                  </a:lnTo>
                  <a:lnTo>
                    <a:pt x="36" y="44"/>
                  </a:lnTo>
                  <a:lnTo>
                    <a:pt x="69" y="44"/>
                  </a:lnTo>
                  <a:lnTo>
                    <a:pt x="69" y="63"/>
                  </a:lnTo>
                  <a:lnTo>
                    <a:pt x="36" y="63"/>
                  </a:lnTo>
                  <a:lnTo>
                    <a:pt x="36" y="90"/>
                  </a:lnTo>
                  <a:lnTo>
                    <a:pt x="65" y="90"/>
                  </a:lnTo>
                  <a:lnTo>
                    <a:pt x="65" y="75"/>
                  </a:lnTo>
                  <a:lnTo>
                    <a:pt x="88" y="75"/>
                  </a:lnTo>
                  <a:lnTo>
                    <a:pt x="88" y="109"/>
                  </a:lnTo>
                  <a:lnTo>
                    <a:pt x="0" y="109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6"/>
            <p:cNvSpPr>
              <a:spLocks/>
            </p:cNvSpPr>
            <p:nvPr userDrawn="1"/>
          </p:nvSpPr>
          <p:spPr bwMode="auto">
            <a:xfrm>
              <a:off x="5654" y="2557"/>
              <a:ext cx="84" cy="117"/>
            </a:xfrm>
            <a:custGeom>
              <a:avLst/>
              <a:gdLst>
                <a:gd name="T0" fmla="*/ 0 w 44"/>
                <a:gd name="T1" fmla="*/ 46 h 61"/>
                <a:gd name="T2" fmla="*/ 8 w 44"/>
                <a:gd name="T3" fmla="*/ 39 h 61"/>
                <a:gd name="T4" fmla="*/ 15 w 44"/>
                <a:gd name="T5" fmla="*/ 45 h 61"/>
                <a:gd name="T6" fmla="*/ 14 w 44"/>
                <a:gd name="T7" fmla="*/ 48 h 61"/>
                <a:gd name="T8" fmla="*/ 22 w 44"/>
                <a:gd name="T9" fmla="*/ 50 h 61"/>
                <a:gd name="T10" fmla="*/ 31 w 44"/>
                <a:gd name="T11" fmla="*/ 44 h 61"/>
                <a:gd name="T12" fmla="*/ 22 w 44"/>
                <a:gd name="T13" fmla="*/ 36 h 61"/>
                <a:gd name="T14" fmla="*/ 3 w 44"/>
                <a:gd name="T15" fmla="*/ 17 h 61"/>
                <a:gd name="T16" fmla="*/ 23 w 44"/>
                <a:gd name="T17" fmla="*/ 0 h 61"/>
                <a:gd name="T18" fmla="*/ 43 w 44"/>
                <a:gd name="T19" fmla="*/ 13 h 61"/>
                <a:gd name="T20" fmla="*/ 36 w 44"/>
                <a:gd name="T21" fmla="*/ 20 h 61"/>
                <a:gd name="T22" fmla="*/ 29 w 44"/>
                <a:gd name="T23" fmla="*/ 14 h 61"/>
                <a:gd name="T24" fmla="*/ 30 w 44"/>
                <a:gd name="T25" fmla="*/ 12 h 61"/>
                <a:gd name="T26" fmla="*/ 23 w 44"/>
                <a:gd name="T27" fmla="*/ 10 h 61"/>
                <a:gd name="T28" fmla="*/ 15 w 44"/>
                <a:gd name="T29" fmla="*/ 16 h 61"/>
                <a:gd name="T30" fmla="*/ 25 w 44"/>
                <a:gd name="T31" fmla="*/ 25 h 61"/>
                <a:gd name="T32" fmla="*/ 44 w 44"/>
                <a:gd name="T33" fmla="*/ 43 h 61"/>
                <a:gd name="T34" fmla="*/ 22 w 44"/>
                <a:gd name="T35" fmla="*/ 61 h 61"/>
                <a:gd name="T36" fmla="*/ 0 w 44"/>
                <a:gd name="T3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61">
                  <a:moveTo>
                    <a:pt x="0" y="46"/>
                  </a:moveTo>
                  <a:cubicBezTo>
                    <a:pt x="0" y="42"/>
                    <a:pt x="3" y="39"/>
                    <a:pt x="8" y="39"/>
                  </a:cubicBezTo>
                  <a:cubicBezTo>
                    <a:pt x="12" y="39"/>
                    <a:pt x="15" y="42"/>
                    <a:pt x="15" y="45"/>
                  </a:cubicBezTo>
                  <a:cubicBezTo>
                    <a:pt x="15" y="47"/>
                    <a:pt x="15" y="47"/>
                    <a:pt x="14" y="48"/>
                  </a:cubicBezTo>
                  <a:cubicBezTo>
                    <a:pt x="16" y="50"/>
                    <a:pt x="19" y="50"/>
                    <a:pt x="22" y="50"/>
                  </a:cubicBezTo>
                  <a:cubicBezTo>
                    <a:pt x="28" y="50"/>
                    <a:pt x="31" y="48"/>
                    <a:pt x="31" y="44"/>
                  </a:cubicBezTo>
                  <a:cubicBezTo>
                    <a:pt x="31" y="40"/>
                    <a:pt x="27" y="38"/>
                    <a:pt x="22" y="36"/>
                  </a:cubicBezTo>
                  <a:cubicBezTo>
                    <a:pt x="9" y="31"/>
                    <a:pt x="3" y="27"/>
                    <a:pt x="3" y="17"/>
                  </a:cubicBezTo>
                  <a:cubicBezTo>
                    <a:pt x="3" y="8"/>
                    <a:pt x="11" y="0"/>
                    <a:pt x="23" y="0"/>
                  </a:cubicBezTo>
                  <a:cubicBezTo>
                    <a:pt x="35" y="0"/>
                    <a:pt x="43" y="7"/>
                    <a:pt x="43" y="13"/>
                  </a:cubicBezTo>
                  <a:cubicBezTo>
                    <a:pt x="43" y="18"/>
                    <a:pt x="40" y="20"/>
                    <a:pt x="36" y="20"/>
                  </a:cubicBezTo>
                  <a:cubicBezTo>
                    <a:pt x="32" y="20"/>
                    <a:pt x="29" y="17"/>
                    <a:pt x="29" y="14"/>
                  </a:cubicBezTo>
                  <a:cubicBezTo>
                    <a:pt x="29" y="13"/>
                    <a:pt x="30" y="12"/>
                    <a:pt x="30" y="12"/>
                  </a:cubicBezTo>
                  <a:cubicBezTo>
                    <a:pt x="28" y="11"/>
                    <a:pt x="26" y="10"/>
                    <a:pt x="23" y="10"/>
                  </a:cubicBezTo>
                  <a:cubicBezTo>
                    <a:pt x="18" y="10"/>
                    <a:pt x="15" y="13"/>
                    <a:pt x="15" y="16"/>
                  </a:cubicBezTo>
                  <a:cubicBezTo>
                    <a:pt x="15" y="20"/>
                    <a:pt x="19" y="22"/>
                    <a:pt x="25" y="25"/>
                  </a:cubicBezTo>
                  <a:cubicBezTo>
                    <a:pt x="37" y="29"/>
                    <a:pt x="44" y="33"/>
                    <a:pt x="44" y="43"/>
                  </a:cubicBezTo>
                  <a:cubicBezTo>
                    <a:pt x="44" y="54"/>
                    <a:pt x="35" y="61"/>
                    <a:pt x="22" y="61"/>
                  </a:cubicBezTo>
                  <a:cubicBezTo>
                    <a:pt x="10" y="61"/>
                    <a:pt x="0" y="55"/>
                    <a:pt x="0" y="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72E531-1851-4F6C-8D92-7F8CEAD826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9153" y="-10160"/>
            <a:ext cx="5697322" cy="7004685"/>
          </a:xfrm>
          <a:custGeom>
            <a:avLst/>
            <a:gdLst>
              <a:gd name="connsiteX0" fmla="*/ 0 w 5697322"/>
              <a:gd name="connsiteY0" fmla="*/ 6994525 h 6994525"/>
              <a:gd name="connsiteX1" fmla="*/ 1546253 w 5697322"/>
              <a:gd name="connsiteY1" fmla="*/ 0 h 6994525"/>
              <a:gd name="connsiteX2" fmla="*/ 4151069 w 5697322"/>
              <a:gd name="connsiteY2" fmla="*/ 0 h 6994525"/>
              <a:gd name="connsiteX3" fmla="*/ 5697322 w 5697322"/>
              <a:gd name="connsiteY3" fmla="*/ 6994525 h 6994525"/>
              <a:gd name="connsiteX4" fmla="*/ 0 w 5697322"/>
              <a:gd name="connsiteY4" fmla="*/ 6994525 h 6994525"/>
              <a:gd name="connsiteX0" fmla="*/ 0 w 5697322"/>
              <a:gd name="connsiteY0" fmla="*/ 7004685 h 7004685"/>
              <a:gd name="connsiteX1" fmla="*/ 1546253 w 5697322"/>
              <a:gd name="connsiteY1" fmla="*/ 10160 h 7004685"/>
              <a:gd name="connsiteX2" fmla="*/ 5695389 w 5697322"/>
              <a:gd name="connsiteY2" fmla="*/ 0 h 7004685"/>
              <a:gd name="connsiteX3" fmla="*/ 5697322 w 5697322"/>
              <a:gd name="connsiteY3" fmla="*/ 7004685 h 7004685"/>
              <a:gd name="connsiteX4" fmla="*/ 0 w 5697322"/>
              <a:gd name="connsiteY4" fmla="*/ 7004685 h 70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7322" h="7004685">
                <a:moveTo>
                  <a:pt x="0" y="7004685"/>
                </a:moveTo>
                <a:lnTo>
                  <a:pt x="1546253" y="10160"/>
                </a:lnTo>
                <a:lnTo>
                  <a:pt x="5695389" y="0"/>
                </a:lnTo>
                <a:cubicBezTo>
                  <a:pt x="5696033" y="2334895"/>
                  <a:pt x="5696678" y="4669790"/>
                  <a:pt x="5697322" y="7004685"/>
                </a:cubicBezTo>
                <a:lnTo>
                  <a:pt x="0" y="700468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en-US" sz="1600" b="1" kern="1200" cap="none" spc="0" baseline="0" dirty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6529628-DB9C-4E15-A765-ABE8E39D85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2436" y="6241896"/>
            <a:ext cx="2032853" cy="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8237" y="1938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effectLst/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1668462"/>
            <a:ext cx="5029201" cy="738664"/>
          </a:xfrm>
        </p:spPr>
        <p:txBody>
          <a:bodyPr wrap="square">
            <a:spAutoFit/>
          </a:bodyPr>
          <a:lstStyle>
            <a:lvl1pPr>
              <a:defRPr sz="40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38658-EB7D-4363-9484-FD0995929E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2436" y="6241896"/>
            <a:ext cx="2032853" cy="6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8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31837" y="1668462"/>
            <a:ext cx="6634162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731837" y="3609166"/>
            <a:ext cx="6634162" cy="683264"/>
          </a:xfrm>
        </p:spPr>
        <p:txBody>
          <a:bodyPr lIns="182880" tIns="146304" rIns="182880" bIns="146304"/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26895-AACC-4052-B9EB-A1CE3D46F676}"/>
              </a:ext>
            </a:extLst>
          </p:cNvPr>
          <p:cNvSpPr txBox="1"/>
          <p:nvPr userDrawn="1"/>
        </p:nvSpPr>
        <p:spPr>
          <a:xfrm>
            <a:off x="9601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Summit Nashville | October 10–13, 2017</a:t>
            </a:r>
          </a:p>
        </p:txBody>
      </p:sp>
    </p:spTree>
    <p:extLst>
      <p:ext uri="{BB962C8B-B14F-4D97-AF65-F5344CB8AC3E}">
        <p14:creationId xmlns:p14="http://schemas.microsoft.com/office/powerpoint/2010/main" val="2548674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2436475" y="0"/>
            <a:ext cx="873125" cy="6994525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EC19F5-2DA2-4A8D-AB17-29C21BC3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0328AAA-A201-4567-9C86-52FCA4D58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6" y="1671638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1665286"/>
            <a:ext cx="11889564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0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F4BC244E-3914-4118-A734-6FA3D741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1665286"/>
            <a:ext cx="11889564" cy="917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28A7A769-A164-48D4-B4E6-1377D55D6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6EEAB02E-7BDA-4652-ADFA-86390BBB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29" y="1647824"/>
            <a:ext cx="8280459" cy="91757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4A3EE325-8FA2-45F3-B580-923F7AFE7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6" y="2565400"/>
            <a:ext cx="8278813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929" y="1668462"/>
            <a:ext cx="11432274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2594345"/>
            <a:ext cx="11430000" cy="1995931"/>
          </a:xfrm>
        </p:spPr>
        <p:txBody>
          <a:bodyPr/>
          <a:lstStyle>
            <a:lvl1pPr marL="0" indent="0">
              <a:buNone/>
              <a:defRPr sz="33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C07160F8-22D1-4D5D-834C-C9C3715927B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8096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87566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000" spc="-51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02BEF8-82E2-4AB1-8F4F-45EB84B8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668462"/>
            <a:ext cx="11394167" cy="917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C8B9842-1635-4794-8014-BB4B9456D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586038"/>
            <a:ext cx="11391901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42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A02BEF8-82E2-4AB1-8F4F-45EB84B8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668462"/>
            <a:ext cx="11394167" cy="917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C8B9842-1635-4794-8014-BB4B9456D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586038"/>
            <a:ext cx="11391901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</a:defRPr>
            </a:lvl2pPr>
            <a:lvl3pPr marL="228600" indent="0">
              <a:buNone/>
              <a:defRPr>
                <a:solidFill>
                  <a:schemeClr val="bg1"/>
                </a:solidFill>
              </a:defRPr>
            </a:lvl3pPr>
            <a:lvl4pPr marL="457200" indent="0">
              <a:buNone/>
              <a:defRPr>
                <a:solidFill>
                  <a:schemeClr val="bg1"/>
                </a:solidFill>
              </a:defRPr>
            </a:lvl4pPr>
            <a:lvl5pPr marL="685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18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F70D26-893D-4F15-87D8-2BFBCA16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668462"/>
            <a:ext cx="11889564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88D4BF4-3954-4735-B7B4-F5CFCCFFE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6" y="2586038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58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30248" y="3503664"/>
            <a:ext cx="6635751" cy="11887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51B64-281B-4438-8244-266497D55D1B}"/>
              </a:ext>
            </a:extLst>
          </p:cNvPr>
          <p:cNvSpPr txBox="1"/>
          <p:nvPr userDrawn="1"/>
        </p:nvSpPr>
        <p:spPr>
          <a:xfrm>
            <a:off x="96013" y="6454993"/>
            <a:ext cx="75852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algn="l" defTabSz="932742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2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Summit Nashville | October 10–13, 2017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2DC5A-FA40-466F-9392-371D4E574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31837" y="1668462"/>
            <a:ext cx="6634162" cy="960263"/>
          </a:xfrm>
        </p:spPr>
        <p:txBody>
          <a:bodyPr lIns="182880" tIns="146304" rIns="182880" bIns="146304"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8667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-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668462"/>
            <a:ext cx="8583613" cy="2901145"/>
          </a:xfrm>
        </p:spPr>
        <p:txBody>
          <a:bodyPr lIns="182880" tIns="146304" rIns="182880" bIns="146304"/>
          <a:lstStyle>
            <a:lvl1pPr marL="0" indent="0">
              <a:lnSpc>
                <a:spcPct val="70000"/>
              </a:lnSpc>
              <a:buNone/>
              <a:defRPr sz="8500" spc="-300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5039504"/>
            <a:ext cx="6215063" cy="683264"/>
          </a:xfrm>
        </p:spPr>
        <p:txBody>
          <a:bodyPr lIns="182880" tIns="146304" rIns="182880" bIns="146304"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733489" y="1661977"/>
            <a:ext cx="6634151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31837" y="4411662"/>
            <a:ext cx="6635751" cy="118870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838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31838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197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2000">
                <a:latin typeface="+mn-lt"/>
              </a:defRPr>
            </a:lvl2pPr>
            <a:lvl3pPr marL="228600" indent="0">
              <a:buNone/>
              <a:defRPr>
                <a:latin typeface="+mn-lt"/>
              </a:defRPr>
            </a:lvl3pPr>
            <a:lvl4pPr marL="457200" indent="0">
              <a:buNone/>
              <a:defRPr>
                <a:latin typeface="+mn-lt"/>
              </a:defRPr>
            </a:lvl4pPr>
            <a:lvl5pPr marL="685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810917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18608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51567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838" y="2582862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4408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5542" y="2582862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8297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0975163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8609" y="2582862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19410" y="2582862"/>
            <a:ext cx="4890028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81766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8609" y="2582862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19410" y="2582862"/>
            <a:ext cx="5156728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219338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1089463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9474" y="2582862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0274" y="2582862"/>
            <a:ext cx="5117195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18462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0898963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839" y="2582862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2640" y="2582862"/>
            <a:ext cx="5029290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solidFill>
                  <a:schemeClr val="tx1"/>
                </a:solidFill>
              </a:defRPr>
            </a:lvl1pPr>
            <a:lvl2pPr marL="531166" indent="-233195">
              <a:defRPr sz="2400">
                <a:solidFill>
                  <a:schemeClr val="tx1"/>
                </a:solidFill>
              </a:defRPr>
            </a:lvl2pPr>
            <a:lvl3pPr marL="699585" indent="-168419">
              <a:tabLst/>
              <a:defRPr sz="2000">
                <a:solidFill>
                  <a:schemeClr val="tx1"/>
                </a:solidFill>
              </a:defRPr>
            </a:lvl3pPr>
            <a:lvl4pPr marL="880958" indent="-181374">
              <a:defRPr>
                <a:solidFill>
                  <a:schemeClr val="tx1"/>
                </a:solidFill>
              </a:defRPr>
            </a:lvl4pPr>
            <a:lvl5pPr marL="1049377" indent="-168419"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487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9560" y="2582862"/>
            <a:ext cx="11432277" cy="30099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2198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205D73-61A2-4DAD-A93C-5E943F68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876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2436475" y="0"/>
            <a:ext cx="873125" cy="6994525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E43929-B179-40C4-AC74-41FECF2A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911901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DFCD16-C60D-4259-8326-1286C21D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54062"/>
            <a:ext cx="10972800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0174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Box 3">
            <a:extLst>
              <a:ext uri="{FF2B5EF4-FFF2-40B4-BE49-F238E27FC236}">
                <a16:creationId xmlns:a16="http://schemas.microsoft.com/office/drawing/2014/main" id="{4A7E0BFB-3970-4064-904A-D32CD1E0D4BF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8" y="742579"/>
            <a:ext cx="11889564" cy="9175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668462"/>
            <a:ext cx="11887199" cy="1995931"/>
          </a:xfrm>
        </p:spPr>
        <p:txBody>
          <a:bodyPr/>
          <a:lstStyle>
            <a:lvl1pPr marL="0" indent="0">
              <a:buNone/>
              <a:defRPr sz="33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logo slide_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2018 Dynamic Communities.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46385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DD2F1D-0409-422F-9F17-497DF79F06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836" y="1671638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CF88B-E54E-45F9-9D52-63266D2A49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000" spc="-51" baseline="0">
                <a:solidFill>
                  <a:srgbClr val="1E275C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3105E5B-EEBE-4590-95A5-170C1AE88BA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731837" y="754062"/>
            <a:ext cx="11889564" cy="91757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659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754062"/>
            <a:ext cx="6565073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3217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7164" y="258286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7" y="2582862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864" y="2582862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8332" y="2582862"/>
            <a:ext cx="4631706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49131" y="2582862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</a:defRPr>
            </a:lvl3pPr>
            <a:lvl4pPr marL="460375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27" y="2582862"/>
            <a:ext cx="4571821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32727" y="2582862"/>
            <a:ext cx="4571821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927" y="754062"/>
            <a:ext cx="1143227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71639"/>
            <a:ext cx="1143000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9" r:id="rId2"/>
    <p:sldLayoutId id="2147484301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07" r:id="rId13"/>
    <p:sldLayoutId id="2147484249" r:id="rId14"/>
    <p:sldLayoutId id="2147484308" r:id="rId15"/>
    <p:sldLayoutId id="2147484264" r:id="rId16"/>
    <p:sldLayoutId id="2147484251" r:id="rId17"/>
    <p:sldLayoutId id="2147484254" r:id="rId18"/>
    <p:sldLayoutId id="2147484310" r:id="rId19"/>
    <p:sldLayoutId id="2147484256" r:id="rId20"/>
    <p:sldLayoutId id="2147484302" r:id="rId21"/>
    <p:sldLayoutId id="2147484258" r:id="rId22"/>
    <p:sldLayoutId id="2147484259" r:id="rId23"/>
    <p:sldLayoutId id="2147484260" r:id="rId24"/>
    <p:sldLayoutId id="2147484299" r:id="rId25"/>
    <p:sldLayoutId id="2147484263" r:id="rId26"/>
    <p:sldLayoutId id="2147484341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9474" y="7687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9475" y="1686349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89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  <p:sldLayoutId id="2147484324" r:id="rId13"/>
    <p:sldLayoutId id="2147484325" r:id="rId14"/>
    <p:sldLayoutId id="2147484333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2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eg"/><Relationship Id="rId5" Type="http://schemas.openxmlformats.org/officeDocument/2006/relationships/hyperlink" Target="http://www.atomicax.com/" TargetMode="Externa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1E7E-684D-45DD-BE67-292EA363A2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68262"/>
            <a:ext cx="8583613" cy="4891596"/>
          </a:xfrm>
        </p:spPr>
        <p:txBody>
          <a:bodyPr/>
          <a:lstStyle/>
          <a:p>
            <a:r>
              <a:rPr lang="en-US" b="1" dirty="0">
                <a:effectLst/>
              </a:rPr>
              <a:t>IMP08 - D365FO On-Prem: A Technical Experience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BB7D-4CBE-491E-8650-DBDF4B893E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737" y="4945415"/>
            <a:ext cx="6215062" cy="683264"/>
          </a:xfrm>
        </p:spPr>
        <p:txBody>
          <a:bodyPr/>
          <a:lstStyle/>
          <a:p>
            <a:r>
              <a:rPr lang="en-US" dirty="0"/>
              <a:t>Nathan Clouse</a:t>
            </a:r>
          </a:p>
        </p:txBody>
      </p:sp>
    </p:spTree>
    <p:extLst>
      <p:ext uri="{BB962C8B-B14F-4D97-AF65-F5344CB8AC3E}">
        <p14:creationId xmlns:p14="http://schemas.microsoft.com/office/powerpoint/2010/main" val="28043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737" y="1820862"/>
            <a:ext cx="9410700" cy="1181862"/>
          </a:xfrm>
        </p:spPr>
        <p:txBody>
          <a:bodyPr/>
          <a:lstStyle/>
          <a:p>
            <a:r>
              <a:rPr lang="en-US" dirty="0"/>
              <a:t>Pre-Execution</a:t>
            </a:r>
          </a:p>
        </p:txBody>
      </p:sp>
    </p:spTree>
    <p:extLst>
      <p:ext uri="{BB962C8B-B14F-4D97-AF65-F5344CB8AC3E}">
        <p14:creationId xmlns:p14="http://schemas.microsoft.com/office/powerpoint/2010/main" val="10182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Your First and Second deployments will be different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849562"/>
            <a:ext cx="11391901" cy="2092881"/>
          </a:xfrm>
        </p:spPr>
        <p:txBody>
          <a:bodyPr/>
          <a:lstStyle/>
          <a:p>
            <a:pPr lvl="1"/>
            <a:r>
              <a:rPr lang="en-US" dirty="0"/>
              <a:t>Setup SQL, a file server, and AD FS once per environment type (prod, non-prod)</a:t>
            </a:r>
          </a:p>
          <a:p>
            <a:pPr lvl="1"/>
            <a:r>
              <a:rPr lang="en-US" dirty="0"/>
              <a:t>Separate these out</a:t>
            </a:r>
          </a:p>
          <a:p>
            <a:pPr lvl="1"/>
            <a:r>
              <a:rPr lang="en-US" dirty="0"/>
              <a:t>Checkpoint, checkpoint, checkpoint!</a:t>
            </a:r>
          </a:p>
          <a:p>
            <a:pPr lvl="1"/>
            <a:r>
              <a:rPr lang="en-US" dirty="0"/>
              <a:t>Keep documentation up to date ( also, document )</a:t>
            </a:r>
          </a:p>
          <a:p>
            <a:pPr lvl="1"/>
            <a:r>
              <a:rPr lang="en-US" dirty="0"/>
              <a:t>Use VM Templates for everything ( install common components on template, won’t be used if not needed )</a:t>
            </a:r>
          </a:p>
        </p:txBody>
      </p:sp>
    </p:spTree>
    <p:extLst>
      <p:ext uri="{BB962C8B-B14F-4D97-AF65-F5344CB8AC3E}">
        <p14:creationId xmlns:p14="http://schemas.microsoft.com/office/powerpoint/2010/main" val="420922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849562"/>
            <a:ext cx="11391901" cy="461665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6E9AE-D4C7-447D-B1BF-5ED7409D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37" y="972116"/>
            <a:ext cx="5079790" cy="50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849562"/>
            <a:ext cx="11391901" cy="461665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DA607-98CD-4F21-941A-8230F7DE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32" y="868362"/>
            <a:ext cx="5120311" cy="50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737" y="1820862"/>
            <a:ext cx="9410700" cy="1181862"/>
          </a:xfrm>
        </p:spPr>
        <p:txBody>
          <a:bodyPr/>
          <a:lstStyle/>
          <a:p>
            <a:r>
              <a:rPr lang="en-US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1598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Take it Slow to Make it So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336298"/>
          </a:xfrm>
        </p:spPr>
        <p:txBody>
          <a:bodyPr/>
          <a:lstStyle/>
          <a:p>
            <a:r>
              <a:rPr lang="en-US" sz="3600" dirty="0"/>
              <a:t>Read the instructions</a:t>
            </a:r>
          </a:p>
          <a:p>
            <a:pPr lvl="1"/>
            <a:r>
              <a:rPr lang="en-US" dirty="0"/>
              <a:t>Then read the next 10 steps</a:t>
            </a:r>
          </a:p>
          <a:p>
            <a:pPr lvl="1"/>
            <a:r>
              <a:rPr lang="en-US" dirty="0"/>
              <a:t>Then re-read it all again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Backup</a:t>
            </a:r>
          </a:p>
          <a:p>
            <a:pPr lvl="1"/>
            <a:r>
              <a:rPr lang="en-US" dirty="0"/>
              <a:t>Often and completely</a:t>
            </a:r>
          </a:p>
          <a:p>
            <a:pPr lvl="1"/>
            <a:r>
              <a:rPr lang="en-US" dirty="0"/>
              <a:t>Rely on templating with your VM solution to save</a:t>
            </a:r>
          </a:p>
          <a:p>
            <a:pPr lvl="1"/>
            <a:r>
              <a:rPr lang="en-US" dirty="0"/>
              <a:t>time</a:t>
            </a:r>
          </a:p>
        </p:txBody>
      </p:sp>
      <p:pic>
        <p:nvPicPr>
          <p:cNvPr id="2052" name="Picture 4" descr="https://i.stack.imgur.com/MNeE7.jpg">
            <a:extLst>
              <a:ext uri="{FF2B5EF4-FFF2-40B4-BE49-F238E27FC236}">
                <a16:creationId xmlns:a16="http://schemas.microsoft.com/office/drawing/2014/main" id="{7A626B1A-B912-4689-B4F5-A31741CA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7" y="2143622"/>
            <a:ext cx="5541786" cy="39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Failures are OK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659190"/>
          </a:xfrm>
        </p:spPr>
        <p:txBody>
          <a:bodyPr/>
          <a:lstStyle/>
          <a:p>
            <a:r>
              <a:rPr lang="en-US" sz="3600" dirty="0"/>
              <a:t>Use your VM backups</a:t>
            </a:r>
          </a:p>
          <a:p>
            <a:pPr lvl="1"/>
            <a:r>
              <a:rPr lang="en-US" dirty="0"/>
              <a:t>Restore and retry</a:t>
            </a:r>
          </a:p>
          <a:p>
            <a:pPr lvl="1"/>
            <a:r>
              <a:rPr lang="en-US" dirty="0"/>
              <a:t>Still can be somewhat rough even if you’ve done this a few times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Back to Planning</a:t>
            </a:r>
          </a:p>
          <a:p>
            <a:pPr lvl="1"/>
            <a:r>
              <a:rPr lang="en-US" dirty="0"/>
              <a:t>Make the plan, run the plan, update the plan, try again</a:t>
            </a:r>
          </a:p>
        </p:txBody>
      </p:sp>
      <p:pic>
        <p:nvPicPr>
          <p:cNvPr id="1026" name="Picture 2" descr="Image result for failure">
            <a:extLst>
              <a:ext uri="{FF2B5EF4-FFF2-40B4-BE49-F238E27FC236}">
                <a16:creationId xmlns:a16="http://schemas.microsoft.com/office/drawing/2014/main" id="{59994649-BA07-41EA-B2B4-2569F415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29" y="830262"/>
            <a:ext cx="4254945" cy="26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737" y="1820862"/>
            <a:ext cx="9410700" cy="1181862"/>
          </a:xfrm>
        </p:spPr>
        <p:txBody>
          <a:bodyPr/>
          <a:lstStyle/>
          <a:p>
            <a:r>
              <a:rPr lang="en-US" dirty="0"/>
              <a:t>Servicing</a:t>
            </a:r>
          </a:p>
        </p:txBody>
      </p:sp>
    </p:spTree>
    <p:extLst>
      <p:ext uri="{BB962C8B-B14F-4D97-AF65-F5344CB8AC3E}">
        <p14:creationId xmlns:p14="http://schemas.microsoft.com/office/powerpoint/2010/main" val="42293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Still using LCS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674852"/>
          </a:xfrm>
        </p:spPr>
        <p:txBody>
          <a:bodyPr/>
          <a:lstStyle/>
          <a:p>
            <a:r>
              <a:rPr lang="en-US" sz="3600" dirty="0"/>
              <a:t>LCS</a:t>
            </a:r>
          </a:p>
          <a:p>
            <a:pPr lvl="1"/>
            <a:r>
              <a:rPr lang="en-US" dirty="0"/>
              <a:t>Used to deploy packages</a:t>
            </a:r>
          </a:p>
          <a:p>
            <a:pPr lvl="1"/>
            <a:r>
              <a:rPr lang="en-US" dirty="0"/>
              <a:t>Will stage to your environment then you issue final update command (Local Agent 2.1)</a:t>
            </a:r>
          </a:p>
          <a:p>
            <a:pPr lvl="1"/>
            <a:r>
              <a:rPr lang="en-US" dirty="0"/>
              <a:t>7.3 has known issues, skype issues with all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Process</a:t>
            </a:r>
          </a:p>
          <a:p>
            <a:pPr lvl="1"/>
            <a:r>
              <a:rPr lang="en-US" dirty="0"/>
              <a:t>Wipes entire environment from service fabric</a:t>
            </a:r>
          </a:p>
          <a:p>
            <a:pPr lvl="1"/>
            <a:r>
              <a:rPr lang="en-US" dirty="0"/>
              <a:t>Reinstalls it</a:t>
            </a:r>
          </a:p>
          <a:p>
            <a:pPr lvl="1"/>
            <a:r>
              <a:rPr lang="en-US" dirty="0"/>
              <a:t>About an hour of downtime involved</a:t>
            </a:r>
          </a:p>
        </p:txBody>
      </p:sp>
      <p:pic>
        <p:nvPicPr>
          <p:cNvPr id="2050" name="Picture 2" descr="Image result for lcs dynamics">
            <a:extLst>
              <a:ext uri="{FF2B5EF4-FFF2-40B4-BE49-F238E27FC236}">
                <a16:creationId xmlns:a16="http://schemas.microsoft.com/office/drawing/2014/main" id="{35EC300F-EF9C-4A09-A589-E8D03362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849312"/>
            <a:ext cx="26193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6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DF75F7-47F5-499A-A580-B1A8E75F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23" y="1049643"/>
            <a:ext cx="9571428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6E02C68-A218-45CB-8348-98C8C6DA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163699"/>
            <a:ext cx="6892924" cy="932563"/>
          </a:xfrm>
        </p:spPr>
        <p:txBody>
          <a:bodyPr/>
          <a:lstStyle/>
          <a:p>
            <a:r>
              <a:rPr lang="en-US" sz="5400" dirty="0"/>
              <a:t>Speaker         Blog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0A00E6-731C-4229-A9BB-56913C3EF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13038" y="4532348"/>
            <a:ext cx="3392488" cy="1735860"/>
          </a:xfrm>
        </p:spPr>
        <p:txBody>
          <a:bodyPr/>
          <a:lstStyle/>
          <a:p>
            <a:pPr algn="ctr"/>
            <a:r>
              <a:rPr lang="en-US" sz="2400" dirty="0"/>
              <a:t>Nathan Clouse</a:t>
            </a:r>
          </a:p>
          <a:p>
            <a:pPr algn="ctr"/>
            <a:r>
              <a:rPr lang="en-US" sz="1600" dirty="0">
                <a:latin typeface="+mn-lt"/>
              </a:rPr>
              <a:t>Technical Solution Architect</a:t>
            </a:r>
          </a:p>
          <a:p>
            <a:pPr algn="ctr"/>
            <a:r>
              <a:rPr lang="en-US" sz="1600" dirty="0">
                <a:latin typeface="+mn-lt"/>
              </a:rPr>
              <a:t>MCA Connect, LLC</a:t>
            </a:r>
          </a:p>
          <a:p>
            <a:pPr algn="ctr"/>
            <a:r>
              <a:rPr lang="en-US" sz="1600" dirty="0">
                <a:latin typeface="+mn-lt"/>
              </a:rPr>
              <a:t>AXUG Summit Track Leader</a:t>
            </a:r>
          </a:p>
          <a:p>
            <a:pPr algn="ctr"/>
            <a:r>
              <a:rPr lang="en-US" sz="1600" dirty="0">
                <a:latin typeface="+mn-lt"/>
              </a:rPr>
              <a:t>Nathan.clouse@mcaconnect.com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4819F0-7389-4D1E-A5F8-7FF331D436E9}"/>
              </a:ext>
            </a:extLst>
          </p:cNvPr>
          <p:cNvSpPr/>
          <p:nvPr/>
        </p:nvSpPr>
        <p:spPr bwMode="auto">
          <a:xfrm>
            <a:off x="3532981" y="2517955"/>
            <a:ext cx="1924050" cy="195861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7FB8D-1B3F-4BAF-A646-B691ADDE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37" y="2911474"/>
            <a:ext cx="3118089" cy="117157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400546C-127C-431F-87CB-A56AE328B414}"/>
              </a:ext>
            </a:extLst>
          </p:cNvPr>
          <p:cNvSpPr txBox="1">
            <a:spLocks/>
          </p:cNvSpPr>
          <p:nvPr/>
        </p:nvSpPr>
        <p:spPr>
          <a:xfrm>
            <a:off x="6689724" y="4532348"/>
            <a:ext cx="3221037" cy="738664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n-lt"/>
                <a:hlinkClick r:id="rId5"/>
              </a:rPr>
              <a:t>www.atomicax.com</a:t>
            </a:r>
            <a:endParaRPr lang="en-US" sz="1600" dirty="0">
              <a:latin typeface="+mn-lt"/>
            </a:endParaRPr>
          </a:p>
          <a:p>
            <a:pPr algn="ctr"/>
            <a:r>
              <a:rPr lang="en-US" sz="1600" dirty="0">
                <a:latin typeface="+mn-lt"/>
              </a:rPr>
              <a:t>@NathanClouseAX</a:t>
            </a:r>
          </a:p>
        </p:txBody>
      </p:sp>
      <p:pic>
        <p:nvPicPr>
          <p:cNvPr id="1026" name="Picture 2" descr="Image result for mjolnir">
            <a:extLst>
              <a:ext uri="{FF2B5EF4-FFF2-40B4-BE49-F238E27FC236}">
                <a16:creationId xmlns:a16="http://schemas.microsoft.com/office/drawing/2014/main" id="{2E7B03D6-FE69-4232-8364-7F8A06BF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91" y="460823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7601B0-6191-415B-84BA-D3CD72DCD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867" y="2093545"/>
            <a:ext cx="1924050" cy="2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07062-5CEE-4422-8096-19AC84174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01" y="944562"/>
            <a:ext cx="10032471" cy="49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4AA90-FA19-4629-A9AB-CD7E823C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85" y="933625"/>
            <a:ext cx="4834304" cy="47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0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997744"/>
          </a:xfrm>
        </p:spPr>
        <p:txBody>
          <a:bodyPr/>
          <a:lstStyle/>
          <a:p>
            <a:r>
              <a:rPr lang="en-US" sz="3600" dirty="0"/>
              <a:t>Cluster </a:t>
            </a:r>
          </a:p>
          <a:p>
            <a:pPr lvl="1"/>
            <a:r>
              <a:rPr lang="en-US" dirty="0"/>
              <a:t>Still requires updates</a:t>
            </a:r>
          </a:p>
          <a:p>
            <a:pPr lvl="1"/>
            <a:r>
              <a:rPr lang="en-US" dirty="0"/>
              <a:t>Have had issues with certificate ACLs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Windows</a:t>
            </a:r>
          </a:p>
          <a:p>
            <a:pPr lvl="1"/>
            <a:r>
              <a:rPr lang="en-US" dirty="0"/>
              <a:t>Windows also needs updates</a:t>
            </a:r>
          </a:p>
          <a:p>
            <a:pPr lvl="1"/>
            <a:r>
              <a:rPr lang="en-US" dirty="0"/>
              <a:t>Don’t use group policy</a:t>
            </a:r>
          </a:p>
        </p:txBody>
      </p:sp>
    </p:spTree>
    <p:extLst>
      <p:ext uri="{BB962C8B-B14F-4D97-AF65-F5344CB8AC3E}">
        <p14:creationId xmlns:p14="http://schemas.microsoft.com/office/powerpoint/2010/main" val="5290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737" y="1820862"/>
            <a:ext cx="9410700" cy="1181862"/>
          </a:xfrm>
        </p:spPr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4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Other Rants and Ravings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3336298"/>
          </a:xfrm>
        </p:spPr>
        <p:txBody>
          <a:bodyPr/>
          <a:lstStyle/>
          <a:p>
            <a:r>
              <a:rPr lang="en-US" sz="3600" dirty="0"/>
              <a:t>Security</a:t>
            </a:r>
          </a:p>
          <a:p>
            <a:pPr lvl="1"/>
            <a:r>
              <a:rPr lang="en-US" dirty="0"/>
              <a:t>Certificates can be a pain, select wisely</a:t>
            </a:r>
          </a:p>
          <a:p>
            <a:pPr lvl="1"/>
            <a:r>
              <a:rPr lang="en-US" dirty="0"/>
              <a:t>Requires local, domain and global admin to run process from start to finish</a:t>
            </a:r>
          </a:p>
          <a:p>
            <a:pPr>
              <a:spcBef>
                <a:spcPts val="3600"/>
              </a:spcBef>
            </a:pPr>
            <a:r>
              <a:rPr lang="en-US" sz="3600" dirty="0"/>
              <a:t>Complexity</a:t>
            </a:r>
          </a:p>
          <a:p>
            <a:pPr lvl="1"/>
            <a:r>
              <a:rPr lang="en-US" dirty="0"/>
              <a:t>Still not a great experience</a:t>
            </a:r>
          </a:p>
          <a:p>
            <a:pPr lvl="1"/>
            <a:r>
              <a:rPr lang="en-US" dirty="0"/>
              <a:t>Lots of areas for failure, little feedback before critical failure that requires reset</a:t>
            </a:r>
          </a:p>
          <a:p>
            <a:pPr lvl="1"/>
            <a:r>
              <a:rPr lang="en-US" dirty="0"/>
              <a:t>Little documentation, little help (but getting better)</a:t>
            </a:r>
          </a:p>
        </p:txBody>
      </p:sp>
    </p:spTree>
    <p:extLst>
      <p:ext uri="{BB962C8B-B14F-4D97-AF65-F5344CB8AC3E}">
        <p14:creationId xmlns:p14="http://schemas.microsoft.com/office/powerpoint/2010/main" val="29486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End Result….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461665"/>
          </a:xfrm>
        </p:spPr>
        <p:txBody>
          <a:bodyPr/>
          <a:lstStyle/>
          <a:p>
            <a:endParaRPr lang="en-US" sz="2000" dirty="0"/>
          </a:p>
        </p:txBody>
      </p:sp>
      <p:pic>
        <p:nvPicPr>
          <p:cNvPr id="3074" name="Picture 2" descr="http://www.quickmeme.com/img/96/96bb9ee41b48cf1a1b1041e26c99574dd3cfa969cbfbed9c17960577f5d9c58c.jpg">
            <a:extLst>
              <a:ext uri="{FF2B5EF4-FFF2-40B4-BE49-F238E27FC236}">
                <a16:creationId xmlns:a16="http://schemas.microsoft.com/office/drawing/2014/main" id="{2BA9BFC9-854F-42C1-842D-5164BBAA2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37" y="2144713"/>
            <a:ext cx="5953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6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r>
              <a:rPr lang="en-US" sz="2000" dirty="0"/>
              <a:t>……. Also, free stuff.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26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Please Fill Out Surveys!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582499" cy="800219"/>
          </a:xfrm>
        </p:spPr>
        <p:txBody>
          <a:bodyPr/>
          <a:lstStyle/>
          <a:p>
            <a:r>
              <a:rPr lang="en-US" sz="2000" dirty="0"/>
              <a:t>We want to hear what you think even if you think I’m terrible but want to be polite about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78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2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dumpster fire gif">
            <a:extLst>
              <a:ext uri="{FF2B5EF4-FFF2-40B4-BE49-F238E27FC236}">
                <a16:creationId xmlns:a16="http://schemas.microsoft.com/office/drawing/2014/main" id="{95D2D922-AC4A-4194-BAEE-426E334195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4" y="2087562"/>
            <a:ext cx="5076825" cy="386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2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837" y="1820862"/>
            <a:ext cx="9410700" cy="1181862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32792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Have A Plan!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376035"/>
          </a:xfrm>
        </p:spPr>
        <p:txBody>
          <a:bodyPr/>
          <a:lstStyle/>
          <a:p>
            <a:r>
              <a:rPr lang="en-US" sz="3600" dirty="0"/>
              <a:t>Preparation is key</a:t>
            </a:r>
          </a:p>
          <a:p>
            <a:pPr lvl="1"/>
            <a:r>
              <a:rPr lang="en-US" dirty="0"/>
              <a:t>No plans means lots of headaches and restarts</a:t>
            </a:r>
          </a:p>
          <a:p>
            <a:pPr lvl="1"/>
            <a:r>
              <a:rPr lang="en-US" dirty="0"/>
              <a:t>Keep all documentation up to date – also, document</a:t>
            </a:r>
          </a:p>
          <a:p>
            <a:pPr lvl="1"/>
            <a:r>
              <a:rPr lang="en-US" dirty="0"/>
              <a:t>Consider what it is we are trying to achieve</a:t>
            </a:r>
          </a:p>
          <a:p>
            <a:pPr lvl="1"/>
            <a:r>
              <a:rPr lang="en-US" dirty="0"/>
              <a:t>Lots of moving parts – lots of things to go wrong</a:t>
            </a:r>
          </a:p>
          <a:p>
            <a:pPr lvl="1"/>
            <a:r>
              <a:rPr lang="en-US" dirty="0"/>
              <a:t>Know the actionable before you start</a:t>
            </a:r>
          </a:p>
        </p:txBody>
      </p:sp>
    </p:spTree>
    <p:extLst>
      <p:ext uri="{BB962C8B-B14F-4D97-AF65-F5344CB8AC3E}">
        <p14:creationId xmlns:p14="http://schemas.microsoft.com/office/powerpoint/2010/main" val="16429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2B065-AA9B-49BD-8316-9EEA258FA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9" y="1468690"/>
            <a:ext cx="10590476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Shameless Self Promotion!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1858970"/>
          </a:xfrm>
        </p:spPr>
        <p:txBody>
          <a:bodyPr/>
          <a:lstStyle/>
          <a:p>
            <a:r>
              <a:rPr lang="en-US" sz="3600" dirty="0"/>
              <a:t>IMP09 - D365FO On-Prem: Planning and Building Your On Premise Environments tomorrow morning</a:t>
            </a:r>
          </a:p>
          <a:p>
            <a:r>
              <a:rPr lang="en-US" sz="2000" dirty="0"/>
              <a:t>Planning tools to review, more in depth review of planning</a:t>
            </a:r>
          </a:p>
          <a:p>
            <a:r>
              <a:rPr lang="en-US" sz="2000" dirty="0"/>
              <a:t>Thursday: 8:30 AM in 124A - North</a:t>
            </a:r>
          </a:p>
        </p:txBody>
      </p:sp>
    </p:spTree>
    <p:extLst>
      <p:ext uri="{BB962C8B-B14F-4D97-AF65-F5344CB8AC3E}">
        <p14:creationId xmlns:p14="http://schemas.microsoft.com/office/powerpoint/2010/main" val="10799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737" y="1820862"/>
            <a:ext cx="9410700" cy="1181862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855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60B40A96-B039-4D86-AADC-1AC031DC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401762"/>
            <a:ext cx="11394167" cy="917575"/>
          </a:xfrm>
        </p:spPr>
        <p:txBody>
          <a:bodyPr/>
          <a:lstStyle/>
          <a:p>
            <a:r>
              <a:rPr lang="en-US" dirty="0"/>
              <a:t>All The Newest Stuff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E65FD4-348E-4A58-96D0-7EC2B665C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738" y="2319338"/>
            <a:ext cx="11391901" cy="2646878"/>
          </a:xfrm>
        </p:spPr>
        <p:txBody>
          <a:bodyPr/>
          <a:lstStyle/>
          <a:p>
            <a:r>
              <a:rPr lang="en-US" sz="3600" dirty="0"/>
              <a:t>Windows 2016</a:t>
            </a:r>
          </a:p>
          <a:p>
            <a:r>
              <a:rPr lang="en-US" sz="3600" dirty="0"/>
              <a:t>SQL 2016</a:t>
            </a:r>
          </a:p>
          <a:p>
            <a:pPr lvl="1"/>
            <a:r>
              <a:rPr lang="en-US" dirty="0" err="1"/>
              <a:t>Misc</a:t>
            </a:r>
            <a:r>
              <a:rPr lang="en-US" dirty="0"/>
              <a:t> other software packages that are continuing to change</a:t>
            </a:r>
          </a:p>
          <a:p>
            <a:pPr lvl="1"/>
            <a:r>
              <a:rPr lang="en-US" dirty="0"/>
              <a:t>Azure and LCS still required*</a:t>
            </a:r>
          </a:p>
          <a:p>
            <a:pPr lvl="1"/>
            <a:r>
              <a:rPr lang="en-US" dirty="0"/>
              <a:t>Significant hardware required</a:t>
            </a:r>
          </a:p>
          <a:p>
            <a:pPr lvl="1"/>
            <a:r>
              <a:rPr lang="en-US" dirty="0"/>
              <a:t>Advanced infrastructure a requirement (SANs, VMs, SQL, ADFS, SSIS, SSRS, and so on)</a:t>
            </a:r>
          </a:p>
        </p:txBody>
      </p:sp>
    </p:spTree>
    <p:extLst>
      <p:ext uri="{BB962C8B-B14F-4D97-AF65-F5344CB8AC3E}">
        <p14:creationId xmlns:p14="http://schemas.microsoft.com/office/powerpoint/2010/main" val="14703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-05140_Cross UG Summit 2017 Template">
  <a:themeElements>
    <a:clrScheme name="SummitPhx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1E60"/>
      </a:accent1>
      <a:accent2>
        <a:srgbClr val="0095C8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1E60"/>
      </a:hlink>
      <a:folHlink>
        <a:srgbClr val="0095C8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Speaker-CrossUG-SummitPHX" id="{667FAF9E-BC45-4007-B588-262F4D581ECD}" vid="{9B606838-62FC-4D42-9B32-BD7A6F0D35C6}"/>
    </a:ext>
  </a:extLst>
</a:theme>
</file>

<file path=ppt/theme/theme2.xml><?xml version="1.0" encoding="utf-8"?>
<a:theme xmlns:a="http://schemas.openxmlformats.org/drawingml/2006/main" name="CrossUG-2018">
  <a:themeElements>
    <a:clrScheme name="SummitPhx">
      <a:dk1>
        <a:srgbClr val="3F454F"/>
      </a:dk1>
      <a:lt1>
        <a:srgbClr val="FFFFFF"/>
      </a:lt1>
      <a:dk2>
        <a:srgbClr val="505050"/>
      </a:dk2>
      <a:lt2>
        <a:srgbClr val="EAEAEA"/>
      </a:lt2>
      <a:accent1>
        <a:srgbClr val="84BD00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0095C8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-Speaker-CrossUG-SummitPHX" id="{667FAF9E-BC45-4007-B588-262F4D581ECD}" vid="{9F16F3EF-F37B-497D-81B3-99B2227693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1" ma:contentTypeDescription="Create a new document." ma:contentTypeScope="" ma:versionID="da8180330c40cbc58930e83d03e95f68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2bbcfa11de9a9cfb97ea9d1aa4eaafb4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6339D1-5B5E-48D8-9F97-8F2BA5A025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dd97c74-5ef0-47a1-a0c0-112a138906c0"/>
    <ds:schemaRef ds:uri="bb5988d6-8fef-43bf-8684-73b55c79ce3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PPT-Speaker-CrossUG-SummitPHX</Template>
  <TotalTime>917</TotalTime>
  <Words>1385</Words>
  <Application>Microsoft Office PowerPoint</Application>
  <PresentationFormat>Custom</PresentationFormat>
  <Paragraphs>213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Segoe UI</vt:lpstr>
      <vt:lpstr>segoe ui black</vt:lpstr>
      <vt:lpstr>Wingdings</vt:lpstr>
      <vt:lpstr>4-05140_Cross UG Summit 2017 Template</vt:lpstr>
      <vt:lpstr>CrossUG-2018</vt:lpstr>
      <vt:lpstr>PowerPoint Presentation</vt:lpstr>
      <vt:lpstr>Speaker         Blog</vt:lpstr>
      <vt:lpstr>Getting Started…</vt:lpstr>
      <vt:lpstr>Planning</vt:lpstr>
      <vt:lpstr>Have A Plan!</vt:lpstr>
      <vt:lpstr>PowerPoint Presentation</vt:lpstr>
      <vt:lpstr>Shameless Self Promotion!</vt:lpstr>
      <vt:lpstr>Requirements</vt:lpstr>
      <vt:lpstr>All The Newest Stuff</vt:lpstr>
      <vt:lpstr>Pre-Execution</vt:lpstr>
      <vt:lpstr>Your First and Second deployments will be different</vt:lpstr>
      <vt:lpstr>PowerPoint Presentation</vt:lpstr>
      <vt:lpstr>PowerPoint Presentation</vt:lpstr>
      <vt:lpstr>Execution</vt:lpstr>
      <vt:lpstr>Take it Slow to Make it So</vt:lpstr>
      <vt:lpstr>Failures are OK</vt:lpstr>
      <vt:lpstr>Servicing</vt:lpstr>
      <vt:lpstr>Still using LCS</vt:lpstr>
      <vt:lpstr>PowerPoint Presentation</vt:lpstr>
      <vt:lpstr>PowerPoint Presentation</vt:lpstr>
      <vt:lpstr>PowerPoint Presentation</vt:lpstr>
      <vt:lpstr>Other considerations</vt:lpstr>
      <vt:lpstr>Misc</vt:lpstr>
      <vt:lpstr>Other Rants and Ravings</vt:lpstr>
      <vt:lpstr>End Result….</vt:lpstr>
      <vt:lpstr>Questions?</vt:lpstr>
      <vt:lpstr>Please Fill Out Surveys!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Clouse, Nathan</cp:lastModifiedBy>
  <cp:revision>36</cp:revision>
  <dcterms:created xsi:type="dcterms:W3CDTF">2018-06-29T19:14:45Z</dcterms:created>
  <dcterms:modified xsi:type="dcterms:W3CDTF">2018-10-17T20:11:56Z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